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3" r:id="rId2"/>
    <p:sldId id="273" r:id="rId3"/>
    <p:sldId id="281" r:id="rId4"/>
    <p:sldId id="280" r:id="rId5"/>
    <p:sldId id="264" r:id="rId6"/>
    <p:sldId id="274" r:id="rId7"/>
    <p:sldId id="276" r:id="rId8"/>
    <p:sldId id="277" r:id="rId9"/>
    <p:sldId id="278" r:id="rId10"/>
    <p:sldId id="275"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DDDFE3"/>
    <a:srgbClr val="FFFFFF"/>
    <a:srgbClr val="009E57"/>
    <a:srgbClr val="009E62"/>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656" autoAdjust="0"/>
  </p:normalViewPr>
  <p:slideViewPr>
    <p:cSldViewPr snapToGrid="0">
      <p:cViewPr varScale="1">
        <p:scale>
          <a:sx n="90" d="100"/>
          <a:sy n="90" d="100"/>
        </p:scale>
        <p:origin x="5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3C69AB-60AF-493F-87D5-403E4EB5A7DB}" type="datetimeFigureOut">
              <a:rPr lang="en-US" smtClean="0"/>
              <a:t>5/19/2020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88A177-C3AF-4ECA-BEA0-B020E8623C93}" type="slidenum">
              <a:rPr lang="en-US" smtClean="0"/>
              <a:t>‹#›</a:t>
            </a:fld>
            <a:endParaRPr lang="en-US" dirty="0"/>
          </a:p>
        </p:txBody>
      </p:sp>
    </p:spTree>
    <p:extLst>
      <p:ext uri="{BB962C8B-B14F-4D97-AF65-F5344CB8AC3E}">
        <p14:creationId xmlns:p14="http://schemas.microsoft.com/office/powerpoint/2010/main" val="297643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3</a:t>
            </a:fld>
            <a:endParaRPr lang="en-US" dirty="0"/>
          </a:p>
        </p:txBody>
      </p:sp>
    </p:spTree>
    <p:extLst>
      <p:ext uri="{BB962C8B-B14F-4D97-AF65-F5344CB8AC3E}">
        <p14:creationId xmlns:p14="http://schemas.microsoft.com/office/powerpoint/2010/main" val="252386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4</a:t>
            </a:fld>
            <a:endParaRPr lang="en-US" dirty="0"/>
          </a:p>
        </p:txBody>
      </p:sp>
    </p:spTree>
    <p:extLst>
      <p:ext uri="{BB962C8B-B14F-4D97-AF65-F5344CB8AC3E}">
        <p14:creationId xmlns:p14="http://schemas.microsoft.com/office/powerpoint/2010/main" val="24029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7</a:t>
            </a:fld>
            <a:endParaRPr lang="en-US" dirty="0"/>
          </a:p>
        </p:txBody>
      </p:sp>
    </p:spTree>
    <p:extLst>
      <p:ext uri="{BB962C8B-B14F-4D97-AF65-F5344CB8AC3E}">
        <p14:creationId xmlns:p14="http://schemas.microsoft.com/office/powerpoint/2010/main" val="3397268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1"/>
          <p:cNvSpPr>
            <a:spLocks noGrp="1"/>
          </p:cNvSpPr>
          <p:nvPr>
            <p:ph type="body" sz="quarter" idx="14" hasCustomPrompt="1"/>
          </p:nvPr>
        </p:nvSpPr>
        <p:spPr>
          <a:xfrm>
            <a:off x="3421294" y="4701783"/>
            <a:ext cx="1818524" cy="380018"/>
          </a:xfrm>
        </p:spPr>
        <p:txBody>
          <a:bodyPr anchor="ctr">
            <a:normAutofit/>
          </a:bodyPr>
          <a:lstStyle>
            <a:lvl1pPr marL="0" indent="0" algn="ctr">
              <a:buNone/>
              <a:defRPr sz="2000" b="0" baseline="0">
                <a:solidFill>
                  <a:schemeClr val="tx1">
                    <a:lumMod val="75000"/>
                    <a:lumOff val="25000"/>
                  </a:schemeClr>
                </a:solidFill>
              </a:defRPr>
            </a:lvl1pPr>
          </a:lstStyle>
          <a:p>
            <a:pPr lvl="0"/>
            <a:r>
              <a:rPr lang="en-US" dirty="0" smtClean="0"/>
              <a:t>Month Day</a:t>
            </a:r>
            <a:endParaRPr lang="en-US" dirty="0"/>
          </a:p>
        </p:txBody>
      </p:sp>
      <p:sp>
        <p:nvSpPr>
          <p:cNvPr id="9" name="Text Placeholder 11"/>
          <p:cNvSpPr>
            <a:spLocks noGrp="1"/>
          </p:cNvSpPr>
          <p:nvPr>
            <p:ph type="body" sz="quarter" idx="15" hasCustomPrompt="1"/>
          </p:nvPr>
        </p:nvSpPr>
        <p:spPr>
          <a:xfrm>
            <a:off x="3421294" y="5030057"/>
            <a:ext cx="1818524" cy="466617"/>
          </a:xfrm>
        </p:spPr>
        <p:txBody>
          <a:bodyPr anchor="ctr">
            <a:normAutofit/>
          </a:bodyPr>
          <a:lstStyle>
            <a:lvl1pPr marL="0" indent="0" algn="ctr">
              <a:buNone/>
              <a:defRPr sz="2800" b="1" baseline="0">
                <a:solidFill>
                  <a:schemeClr val="tx1">
                    <a:lumMod val="75000"/>
                    <a:lumOff val="25000"/>
                  </a:schemeClr>
                </a:solidFill>
              </a:defRPr>
            </a:lvl1pPr>
          </a:lstStyle>
          <a:p>
            <a:pPr lvl="0"/>
            <a:r>
              <a:rPr lang="en-US" dirty="0" smtClean="0"/>
              <a:t>YEAR</a:t>
            </a:r>
            <a:endParaRPr lang="en-US" dirty="0"/>
          </a:p>
        </p:txBody>
      </p:sp>
      <p:sp>
        <p:nvSpPr>
          <p:cNvPr id="11" name="Text Placeholder 11"/>
          <p:cNvSpPr>
            <a:spLocks noGrp="1"/>
          </p:cNvSpPr>
          <p:nvPr>
            <p:ph type="body" sz="quarter" idx="16" hasCustomPrompt="1"/>
          </p:nvPr>
        </p:nvSpPr>
        <p:spPr>
          <a:xfrm>
            <a:off x="-1" y="4532617"/>
            <a:ext cx="3390473" cy="538537"/>
          </a:xfrm>
        </p:spPr>
        <p:txBody>
          <a:bodyPr anchor="ctr">
            <a:normAutofit/>
          </a:bodyPr>
          <a:lstStyle>
            <a:lvl1pPr marL="0" indent="0" algn="ctr">
              <a:buNone/>
              <a:defRPr sz="3600" b="1">
                <a:solidFill>
                  <a:schemeClr val="bg1"/>
                </a:solidFill>
              </a:defRPr>
            </a:lvl1pPr>
          </a:lstStyle>
          <a:p>
            <a:pPr lvl="0"/>
            <a:r>
              <a:rPr lang="en-US" dirty="0" smtClean="0"/>
              <a:t>Headline</a:t>
            </a:r>
            <a:endParaRPr lang="en-US" dirty="0"/>
          </a:p>
        </p:txBody>
      </p:sp>
      <p:sp>
        <p:nvSpPr>
          <p:cNvPr id="14" name="Text Placeholder 11"/>
          <p:cNvSpPr>
            <a:spLocks noGrp="1"/>
          </p:cNvSpPr>
          <p:nvPr>
            <p:ph type="body" sz="quarter" idx="17" hasCustomPrompt="1"/>
          </p:nvPr>
        </p:nvSpPr>
        <p:spPr>
          <a:xfrm>
            <a:off x="0" y="5100880"/>
            <a:ext cx="3390473" cy="538537"/>
          </a:xfrm>
        </p:spPr>
        <p:txBody>
          <a:bodyPr anchor="ctr">
            <a:normAutofit/>
          </a:bodyPr>
          <a:lstStyle>
            <a:lvl1pPr marL="0" indent="0" algn="ctr">
              <a:buNone/>
              <a:defRPr sz="3200" b="0">
                <a:solidFill>
                  <a:schemeClr val="bg1"/>
                </a:solidFill>
              </a:defRPr>
            </a:lvl1pPr>
          </a:lstStyle>
          <a:p>
            <a:pPr lvl="0"/>
            <a:r>
              <a:rPr lang="en-US" dirty="0" smtClean="0"/>
              <a:t>Sub-Headline</a:t>
            </a:r>
            <a:endParaRPr lang="en-US" dirty="0"/>
          </a:p>
        </p:txBody>
      </p:sp>
    </p:spTree>
    <p:extLst>
      <p:ext uri="{BB962C8B-B14F-4D97-AF65-F5344CB8AC3E}">
        <p14:creationId xmlns:p14="http://schemas.microsoft.com/office/powerpoint/2010/main" val="258881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1"/>
          <p:cNvSpPr>
            <a:spLocks noGrp="1"/>
          </p:cNvSpPr>
          <p:nvPr>
            <p:ph type="body" sz="quarter" idx="14" hasCustomPrompt="1"/>
          </p:nvPr>
        </p:nvSpPr>
        <p:spPr>
          <a:xfrm>
            <a:off x="3421294" y="4701783"/>
            <a:ext cx="1818524" cy="380018"/>
          </a:xfrm>
        </p:spPr>
        <p:txBody>
          <a:bodyPr anchor="ctr">
            <a:normAutofit/>
          </a:bodyPr>
          <a:lstStyle>
            <a:lvl1pPr marL="0" indent="0" algn="ctr">
              <a:buNone/>
              <a:defRPr sz="2000" b="0" baseline="0">
                <a:solidFill>
                  <a:schemeClr val="tx1">
                    <a:lumMod val="75000"/>
                    <a:lumOff val="25000"/>
                  </a:schemeClr>
                </a:solidFill>
              </a:defRPr>
            </a:lvl1pPr>
          </a:lstStyle>
          <a:p>
            <a:pPr lvl="0"/>
            <a:r>
              <a:rPr lang="en-US" dirty="0" smtClean="0"/>
              <a:t>Month Day</a:t>
            </a:r>
            <a:endParaRPr lang="en-US" dirty="0"/>
          </a:p>
        </p:txBody>
      </p:sp>
      <p:sp>
        <p:nvSpPr>
          <p:cNvPr id="9" name="Text Placeholder 11"/>
          <p:cNvSpPr>
            <a:spLocks noGrp="1"/>
          </p:cNvSpPr>
          <p:nvPr>
            <p:ph type="body" sz="quarter" idx="15" hasCustomPrompt="1"/>
          </p:nvPr>
        </p:nvSpPr>
        <p:spPr>
          <a:xfrm>
            <a:off x="3421294" y="5030057"/>
            <a:ext cx="1818524" cy="466617"/>
          </a:xfrm>
        </p:spPr>
        <p:txBody>
          <a:bodyPr anchor="ctr">
            <a:normAutofit/>
          </a:bodyPr>
          <a:lstStyle>
            <a:lvl1pPr marL="0" indent="0" algn="ctr">
              <a:buNone/>
              <a:defRPr sz="2800" b="1" baseline="0">
                <a:solidFill>
                  <a:schemeClr val="tx1">
                    <a:lumMod val="75000"/>
                    <a:lumOff val="25000"/>
                  </a:schemeClr>
                </a:solidFill>
              </a:defRPr>
            </a:lvl1pPr>
          </a:lstStyle>
          <a:p>
            <a:pPr lvl="0"/>
            <a:r>
              <a:rPr lang="en-US" dirty="0" smtClean="0"/>
              <a:t>YEAR</a:t>
            </a:r>
            <a:endParaRPr lang="en-US" dirty="0"/>
          </a:p>
        </p:txBody>
      </p:sp>
      <p:sp>
        <p:nvSpPr>
          <p:cNvPr id="11" name="Text Placeholder 11"/>
          <p:cNvSpPr>
            <a:spLocks noGrp="1"/>
          </p:cNvSpPr>
          <p:nvPr>
            <p:ph type="body" sz="quarter" idx="16" hasCustomPrompt="1"/>
          </p:nvPr>
        </p:nvSpPr>
        <p:spPr>
          <a:xfrm>
            <a:off x="-1" y="4532617"/>
            <a:ext cx="3390473" cy="538537"/>
          </a:xfrm>
        </p:spPr>
        <p:txBody>
          <a:bodyPr anchor="ctr">
            <a:normAutofit/>
          </a:bodyPr>
          <a:lstStyle>
            <a:lvl1pPr marL="0" indent="0" algn="ctr">
              <a:buNone/>
              <a:defRPr sz="3600" b="1">
                <a:solidFill>
                  <a:schemeClr val="bg1"/>
                </a:solidFill>
              </a:defRPr>
            </a:lvl1pPr>
          </a:lstStyle>
          <a:p>
            <a:pPr lvl="0"/>
            <a:r>
              <a:rPr lang="en-US" dirty="0" smtClean="0"/>
              <a:t>Headline</a:t>
            </a:r>
            <a:endParaRPr lang="en-US" dirty="0"/>
          </a:p>
        </p:txBody>
      </p:sp>
      <p:sp>
        <p:nvSpPr>
          <p:cNvPr id="14" name="Text Placeholder 11"/>
          <p:cNvSpPr>
            <a:spLocks noGrp="1"/>
          </p:cNvSpPr>
          <p:nvPr>
            <p:ph type="body" sz="quarter" idx="17" hasCustomPrompt="1"/>
          </p:nvPr>
        </p:nvSpPr>
        <p:spPr>
          <a:xfrm>
            <a:off x="0" y="5100880"/>
            <a:ext cx="3390473" cy="538537"/>
          </a:xfrm>
        </p:spPr>
        <p:txBody>
          <a:bodyPr anchor="ctr">
            <a:normAutofit/>
          </a:bodyPr>
          <a:lstStyle>
            <a:lvl1pPr marL="0" indent="0" algn="ctr">
              <a:buNone/>
              <a:defRPr sz="3200" b="0">
                <a:solidFill>
                  <a:schemeClr val="bg1"/>
                </a:solidFill>
              </a:defRPr>
            </a:lvl1pPr>
          </a:lstStyle>
          <a:p>
            <a:pPr lvl="0"/>
            <a:r>
              <a:rPr lang="en-US" dirty="0" smtClean="0"/>
              <a:t>Sub-Headline</a:t>
            </a:r>
            <a:endParaRPr lang="en-US" dirty="0"/>
          </a:p>
        </p:txBody>
      </p:sp>
    </p:spTree>
    <p:extLst>
      <p:ext uri="{BB962C8B-B14F-4D97-AF65-F5344CB8AC3E}">
        <p14:creationId xmlns:p14="http://schemas.microsoft.com/office/powerpoint/2010/main" val="71136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1"/>
          <p:cNvSpPr>
            <a:spLocks noGrp="1"/>
          </p:cNvSpPr>
          <p:nvPr>
            <p:ph type="body" sz="quarter" idx="14" hasCustomPrompt="1"/>
          </p:nvPr>
        </p:nvSpPr>
        <p:spPr>
          <a:xfrm>
            <a:off x="3421294" y="4701783"/>
            <a:ext cx="1818524" cy="380018"/>
          </a:xfrm>
        </p:spPr>
        <p:txBody>
          <a:bodyPr anchor="ctr">
            <a:normAutofit/>
          </a:bodyPr>
          <a:lstStyle>
            <a:lvl1pPr marL="0" indent="0" algn="ctr">
              <a:buNone/>
              <a:defRPr sz="2000" b="0" baseline="0">
                <a:solidFill>
                  <a:schemeClr val="tx1">
                    <a:lumMod val="75000"/>
                    <a:lumOff val="25000"/>
                  </a:schemeClr>
                </a:solidFill>
              </a:defRPr>
            </a:lvl1pPr>
          </a:lstStyle>
          <a:p>
            <a:pPr lvl="0"/>
            <a:r>
              <a:rPr lang="en-US" dirty="0" smtClean="0"/>
              <a:t>Month Day</a:t>
            </a:r>
            <a:endParaRPr lang="en-US" dirty="0"/>
          </a:p>
        </p:txBody>
      </p:sp>
      <p:sp>
        <p:nvSpPr>
          <p:cNvPr id="9" name="Text Placeholder 11"/>
          <p:cNvSpPr>
            <a:spLocks noGrp="1"/>
          </p:cNvSpPr>
          <p:nvPr>
            <p:ph type="body" sz="quarter" idx="15" hasCustomPrompt="1"/>
          </p:nvPr>
        </p:nvSpPr>
        <p:spPr>
          <a:xfrm>
            <a:off x="3421294" y="5030057"/>
            <a:ext cx="1818524" cy="466617"/>
          </a:xfrm>
        </p:spPr>
        <p:txBody>
          <a:bodyPr anchor="ctr">
            <a:normAutofit/>
          </a:bodyPr>
          <a:lstStyle>
            <a:lvl1pPr marL="0" indent="0" algn="ctr">
              <a:buNone/>
              <a:defRPr sz="2800" b="1" baseline="0">
                <a:solidFill>
                  <a:schemeClr val="tx1">
                    <a:lumMod val="75000"/>
                    <a:lumOff val="25000"/>
                  </a:schemeClr>
                </a:solidFill>
              </a:defRPr>
            </a:lvl1pPr>
          </a:lstStyle>
          <a:p>
            <a:pPr lvl="0"/>
            <a:r>
              <a:rPr lang="en-US" dirty="0" smtClean="0"/>
              <a:t>YEAR</a:t>
            </a:r>
            <a:endParaRPr lang="en-US" dirty="0"/>
          </a:p>
        </p:txBody>
      </p:sp>
      <p:sp>
        <p:nvSpPr>
          <p:cNvPr id="11" name="Text Placeholder 11"/>
          <p:cNvSpPr>
            <a:spLocks noGrp="1"/>
          </p:cNvSpPr>
          <p:nvPr>
            <p:ph type="body" sz="quarter" idx="16" hasCustomPrompt="1"/>
          </p:nvPr>
        </p:nvSpPr>
        <p:spPr>
          <a:xfrm>
            <a:off x="-1" y="4532617"/>
            <a:ext cx="3390473" cy="538537"/>
          </a:xfrm>
        </p:spPr>
        <p:txBody>
          <a:bodyPr anchor="ctr">
            <a:normAutofit/>
          </a:bodyPr>
          <a:lstStyle>
            <a:lvl1pPr marL="0" indent="0" algn="ctr">
              <a:buNone/>
              <a:defRPr sz="3600" b="1">
                <a:solidFill>
                  <a:schemeClr val="bg1"/>
                </a:solidFill>
              </a:defRPr>
            </a:lvl1pPr>
          </a:lstStyle>
          <a:p>
            <a:pPr lvl="0"/>
            <a:r>
              <a:rPr lang="en-US" dirty="0" smtClean="0"/>
              <a:t>Headline</a:t>
            </a:r>
            <a:endParaRPr lang="en-US" dirty="0"/>
          </a:p>
        </p:txBody>
      </p:sp>
      <p:sp>
        <p:nvSpPr>
          <p:cNvPr id="14" name="Text Placeholder 11"/>
          <p:cNvSpPr>
            <a:spLocks noGrp="1"/>
          </p:cNvSpPr>
          <p:nvPr>
            <p:ph type="body" sz="quarter" idx="17" hasCustomPrompt="1"/>
          </p:nvPr>
        </p:nvSpPr>
        <p:spPr>
          <a:xfrm>
            <a:off x="0" y="5100880"/>
            <a:ext cx="3390473" cy="538537"/>
          </a:xfrm>
        </p:spPr>
        <p:txBody>
          <a:bodyPr anchor="ctr">
            <a:normAutofit/>
          </a:bodyPr>
          <a:lstStyle>
            <a:lvl1pPr marL="0" indent="0" algn="ctr">
              <a:buNone/>
              <a:defRPr sz="3200" b="0">
                <a:solidFill>
                  <a:schemeClr val="bg1"/>
                </a:solidFill>
              </a:defRPr>
            </a:lvl1pPr>
          </a:lstStyle>
          <a:p>
            <a:pPr lvl="0"/>
            <a:r>
              <a:rPr lang="en-US" dirty="0" smtClean="0"/>
              <a:t>Sub-Headline</a:t>
            </a:r>
            <a:endParaRPr lang="en-US" dirty="0"/>
          </a:p>
        </p:txBody>
      </p:sp>
    </p:spTree>
    <p:extLst>
      <p:ext uri="{BB962C8B-B14F-4D97-AF65-F5344CB8AC3E}">
        <p14:creationId xmlns:p14="http://schemas.microsoft.com/office/powerpoint/2010/main" val="236332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2860"/>
          </a:xfrm>
          <a:prstGeom prst="rect">
            <a:avLst/>
          </a:prstGeom>
        </p:spPr>
      </p:pic>
      <p:sp>
        <p:nvSpPr>
          <p:cNvPr id="2" name="Title 1"/>
          <p:cNvSpPr>
            <a:spLocks noGrp="1"/>
          </p:cNvSpPr>
          <p:nvPr>
            <p:ph type="title"/>
          </p:nvPr>
        </p:nvSpPr>
        <p:spPr>
          <a:xfrm>
            <a:off x="628650" y="43470"/>
            <a:ext cx="7886700" cy="93494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047964"/>
            <a:ext cx="7886700" cy="486995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028950" y="6310313"/>
            <a:ext cx="30861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Tree>
    <p:extLst>
      <p:ext uri="{BB962C8B-B14F-4D97-AF65-F5344CB8AC3E}">
        <p14:creationId xmlns:p14="http://schemas.microsoft.com/office/powerpoint/2010/main" val="6163550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2860"/>
          </a:xfrm>
          <a:prstGeom prst="rect">
            <a:avLst/>
          </a:prstGeom>
        </p:spPr>
      </p:pic>
      <p:sp>
        <p:nvSpPr>
          <p:cNvPr id="2" name="Title 1"/>
          <p:cNvSpPr>
            <a:spLocks noGrp="1"/>
          </p:cNvSpPr>
          <p:nvPr>
            <p:ph type="title" hasCustomPrompt="1"/>
          </p:nvPr>
        </p:nvSpPr>
        <p:spPr>
          <a:xfrm>
            <a:off x="472611" y="2766218"/>
            <a:ext cx="5167901" cy="1325563"/>
          </a:xfrm>
        </p:spPr>
        <p:txBody>
          <a:bodyPr>
            <a:normAutofit/>
          </a:bodyPr>
          <a:lstStyle>
            <a:lvl1pPr>
              <a:defRPr sz="3400"/>
            </a:lvl1pPr>
          </a:lstStyle>
          <a:p>
            <a:r>
              <a:rPr lang="en-US" dirty="0" smtClean="0"/>
              <a:t>Click to edit divider title</a:t>
            </a:r>
            <a:endParaRPr lang="en-US" dirty="0"/>
          </a:p>
        </p:txBody>
      </p:sp>
      <p:sp>
        <p:nvSpPr>
          <p:cNvPr id="4" name="Footer Placeholder 3"/>
          <p:cNvSpPr>
            <a:spLocks noGrp="1"/>
          </p:cNvSpPr>
          <p:nvPr>
            <p:ph type="ftr" sz="quarter" idx="11"/>
          </p:nvPr>
        </p:nvSpPr>
        <p:spPr>
          <a:xfrm>
            <a:off x="3238" y="6310313"/>
            <a:ext cx="2914623" cy="365125"/>
          </a:xfr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Tree>
    <p:extLst>
      <p:ext uri="{BB962C8B-B14F-4D97-AF65-F5344CB8AC3E}">
        <p14:creationId xmlns:p14="http://schemas.microsoft.com/office/powerpoint/2010/main" val="5826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2860"/>
          </a:xfrm>
          <a:prstGeom prst="rect">
            <a:avLst/>
          </a:prstGeom>
        </p:spPr>
      </p:pic>
      <p:sp>
        <p:nvSpPr>
          <p:cNvPr id="4" name="Footer Placeholder 3"/>
          <p:cNvSpPr>
            <a:spLocks noGrp="1"/>
          </p:cNvSpPr>
          <p:nvPr>
            <p:ph type="ftr" sz="quarter" idx="11"/>
          </p:nvPr>
        </p:nvSpPr>
        <p:spPr>
          <a:xfrm>
            <a:off x="3238" y="6310313"/>
            <a:ext cx="2914623" cy="365125"/>
          </a:xfr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
        <p:nvSpPr>
          <p:cNvPr id="6" name="Title 1"/>
          <p:cNvSpPr>
            <a:spLocks noGrp="1"/>
          </p:cNvSpPr>
          <p:nvPr>
            <p:ph type="title" hasCustomPrompt="1"/>
          </p:nvPr>
        </p:nvSpPr>
        <p:spPr>
          <a:xfrm>
            <a:off x="472611" y="2766218"/>
            <a:ext cx="5167901" cy="1325563"/>
          </a:xfrm>
        </p:spPr>
        <p:txBody>
          <a:bodyPr>
            <a:normAutofit/>
          </a:bodyPr>
          <a:lstStyle>
            <a:lvl1pPr>
              <a:defRPr sz="3400"/>
            </a:lvl1pPr>
          </a:lstStyle>
          <a:p>
            <a:r>
              <a:rPr lang="en-US" dirty="0" smtClean="0"/>
              <a:t>Click to edit divider title</a:t>
            </a:r>
            <a:endParaRPr lang="en-US" dirty="0"/>
          </a:p>
        </p:txBody>
      </p:sp>
    </p:spTree>
    <p:extLst>
      <p:ext uri="{BB962C8B-B14F-4D97-AF65-F5344CB8AC3E}">
        <p14:creationId xmlns:p14="http://schemas.microsoft.com/office/powerpoint/2010/main" val="306537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2860"/>
          </a:xfrm>
          <a:prstGeom prst="rect">
            <a:avLst/>
          </a:prstGeom>
        </p:spPr>
      </p:pic>
      <p:sp>
        <p:nvSpPr>
          <p:cNvPr id="4" name="Footer Placeholder 3"/>
          <p:cNvSpPr>
            <a:spLocks noGrp="1"/>
          </p:cNvSpPr>
          <p:nvPr>
            <p:ph type="ftr" sz="quarter" idx="11"/>
          </p:nvPr>
        </p:nvSpPr>
        <p:spPr>
          <a:xfrm>
            <a:off x="3238" y="6310313"/>
            <a:ext cx="2914623" cy="365125"/>
          </a:xfr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
        <p:nvSpPr>
          <p:cNvPr id="6" name="Title 1"/>
          <p:cNvSpPr>
            <a:spLocks noGrp="1"/>
          </p:cNvSpPr>
          <p:nvPr>
            <p:ph type="title" hasCustomPrompt="1"/>
          </p:nvPr>
        </p:nvSpPr>
        <p:spPr>
          <a:xfrm>
            <a:off x="472611" y="2766218"/>
            <a:ext cx="5167901" cy="1325563"/>
          </a:xfrm>
        </p:spPr>
        <p:txBody>
          <a:bodyPr>
            <a:normAutofit/>
          </a:bodyPr>
          <a:lstStyle>
            <a:lvl1pPr>
              <a:defRPr sz="3400"/>
            </a:lvl1pPr>
          </a:lstStyle>
          <a:p>
            <a:r>
              <a:rPr lang="en-US" dirty="0" smtClean="0"/>
              <a:t>Click to edit divider title</a:t>
            </a:r>
            <a:endParaRPr lang="en-US" dirty="0"/>
          </a:p>
        </p:txBody>
      </p:sp>
    </p:spTree>
    <p:extLst>
      <p:ext uri="{BB962C8B-B14F-4D97-AF65-F5344CB8AC3E}">
        <p14:creationId xmlns:p14="http://schemas.microsoft.com/office/powerpoint/2010/main" val="346617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_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8" y="0"/>
            <a:ext cx="9137524" cy="6858000"/>
          </a:xfrm>
          <a:prstGeom prst="rect">
            <a:avLst/>
          </a:prstGeom>
        </p:spPr>
      </p:pic>
      <p:sp>
        <p:nvSpPr>
          <p:cNvPr id="4" name="Footer Placeholder 3"/>
          <p:cNvSpPr>
            <a:spLocks noGrp="1"/>
          </p:cNvSpPr>
          <p:nvPr>
            <p:ph type="ftr" sz="quarter" idx="11"/>
          </p:nvPr>
        </p:nvSpPr>
        <p:spPr>
          <a:xfrm>
            <a:off x="3238" y="6310313"/>
            <a:ext cx="2914623" cy="365125"/>
          </a:xfr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
        <p:nvSpPr>
          <p:cNvPr id="6" name="Title 1"/>
          <p:cNvSpPr>
            <a:spLocks noGrp="1"/>
          </p:cNvSpPr>
          <p:nvPr>
            <p:ph type="title" hasCustomPrompt="1"/>
          </p:nvPr>
        </p:nvSpPr>
        <p:spPr>
          <a:xfrm>
            <a:off x="472611" y="2766218"/>
            <a:ext cx="5167901" cy="1325563"/>
          </a:xfrm>
        </p:spPr>
        <p:txBody>
          <a:bodyPr>
            <a:normAutofit/>
          </a:bodyPr>
          <a:lstStyle>
            <a:lvl1pPr>
              <a:defRPr sz="3400"/>
            </a:lvl1pPr>
          </a:lstStyle>
          <a:p>
            <a:r>
              <a:rPr lang="en-US" dirty="0" smtClean="0"/>
              <a:t>Click to edit divider title</a:t>
            </a:r>
            <a:endParaRPr lang="en-US" dirty="0"/>
          </a:p>
        </p:txBody>
      </p:sp>
    </p:spTree>
    <p:extLst>
      <p:ext uri="{BB962C8B-B14F-4D97-AF65-F5344CB8AC3E}">
        <p14:creationId xmlns:p14="http://schemas.microsoft.com/office/powerpoint/2010/main" val="334645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42CF4-53F6-41AE-947E-231409777EFC}" type="slidenum">
              <a:rPr lang="en-US" smtClean="0"/>
              <a:t>‹#›</a:t>
            </a:fld>
            <a:endParaRPr lang="en-US" dirty="0"/>
          </a:p>
        </p:txBody>
      </p:sp>
    </p:spTree>
    <p:extLst>
      <p:ext uri="{BB962C8B-B14F-4D97-AF65-F5344CB8AC3E}">
        <p14:creationId xmlns:p14="http://schemas.microsoft.com/office/powerpoint/2010/main" val="3799153294"/>
      </p:ext>
    </p:extLst>
  </p:cSld>
  <p:clrMap bg1="lt1" tx1="dk1" bg2="lt2" tx2="dk2" accent1="accent1" accent2="accent2" accent3="accent3" accent4="accent4" accent5="accent5" accent6="accent6" hlink="hlink" folHlink="folHlink"/>
  <p:sldLayoutIdLst>
    <p:sldLayoutId id="2147483676" r:id="rId1"/>
    <p:sldLayoutId id="2147483673" r:id="rId2"/>
    <p:sldLayoutId id="2147483677" r:id="rId3"/>
    <p:sldLayoutId id="2147483672" r:id="rId4"/>
    <p:sldLayoutId id="2147483674" r:id="rId5"/>
    <p:sldLayoutId id="2147483675" r:id="rId6"/>
    <p:sldLayoutId id="2147483679"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May 12</a:t>
            </a:r>
            <a:endParaRPr lang="en-US" dirty="0"/>
          </a:p>
        </p:txBody>
      </p:sp>
      <p:sp>
        <p:nvSpPr>
          <p:cNvPr id="4" name="Text Placeholder 3"/>
          <p:cNvSpPr>
            <a:spLocks noGrp="1"/>
          </p:cNvSpPr>
          <p:nvPr>
            <p:ph type="body" sz="quarter" idx="15"/>
          </p:nvPr>
        </p:nvSpPr>
        <p:spPr/>
        <p:txBody>
          <a:bodyPr>
            <a:normAutofit lnSpcReduction="10000"/>
          </a:bodyPr>
          <a:lstStyle/>
          <a:p>
            <a:r>
              <a:rPr lang="en-US" dirty="0" smtClean="0"/>
              <a:t>2020</a:t>
            </a:r>
            <a:endParaRPr lang="en-US" dirty="0"/>
          </a:p>
        </p:txBody>
      </p:sp>
      <p:sp>
        <p:nvSpPr>
          <p:cNvPr id="5" name="Text Placeholder 4"/>
          <p:cNvSpPr>
            <a:spLocks noGrp="1"/>
          </p:cNvSpPr>
          <p:nvPr>
            <p:ph type="body" sz="quarter" idx="16"/>
          </p:nvPr>
        </p:nvSpPr>
        <p:spPr>
          <a:xfrm>
            <a:off x="-1" y="4543264"/>
            <a:ext cx="3390473" cy="538537"/>
          </a:xfrm>
        </p:spPr>
        <p:txBody>
          <a:bodyPr>
            <a:normAutofit fontScale="47500" lnSpcReduction="20000"/>
          </a:bodyPr>
          <a:lstStyle/>
          <a:p>
            <a:r>
              <a:rPr lang="en-US" dirty="0" smtClean="0"/>
              <a:t>High Protein, </a:t>
            </a:r>
            <a:r>
              <a:rPr lang="en-US" dirty="0" smtClean="0"/>
              <a:t>Lower </a:t>
            </a:r>
            <a:r>
              <a:rPr lang="en-US" dirty="0" smtClean="0"/>
              <a:t>Sodium Healthcare Recipes</a:t>
            </a:r>
            <a:endParaRPr lang="en-US" dirty="0"/>
          </a:p>
        </p:txBody>
      </p:sp>
      <p:sp>
        <p:nvSpPr>
          <p:cNvPr id="6" name="Text Placeholder 5"/>
          <p:cNvSpPr>
            <a:spLocks noGrp="1"/>
          </p:cNvSpPr>
          <p:nvPr>
            <p:ph type="body" sz="quarter" idx="17"/>
          </p:nvPr>
        </p:nvSpPr>
        <p:spPr/>
        <p:txBody>
          <a:bodyPr>
            <a:normAutofit/>
          </a:bodyPr>
          <a:lstStyle/>
          <a:p>
            <a:r>
              <a:rPr lang="en-US" sz="1600" b="1" dirty="0" smtClean="0"/>
              <a:t>Egg Protein for all Dayparts!</a:t>
            </a:r>
            <a:endParaRPr lang="en-US" sz="1600" b="1" dirty="0"/>
          </a:p>
        </p:txBody>
      </p:sp>
    </p:spTree>
    <p:extLst>
      <p:ext uri="{BB962C8B-B14F-4D97-AF65-F5344CB8AC3E}">
        <p14:creationId xmlns:p14="http://schemas.microsoft.com/office/powerpoint/2010/main" val="2825858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7433" t="16503" r="18623" b="19553"/>
          <a:stretch/>
        </p:blipFill>
        <p:spPr>
          <a:xfrm>
            <a:off x="417333" y="877376"/>
            <a:ext cx="3721377" cy="2480918"/>
          </a:xfrm>
          <a:prstGeom prst="rect">
            <a:avLst/>
          </a:prstGeom>
        </p:spPr>
      </p:pic>
      <p:sp>
        <p:nvSpPr>
          <p:cNvPr id="2" name="Slide Number Placeholder 1"/>
          <p:cNvSpPr>
            <a:spLocks noGrp="1"/>
          </p:cNvSpPr>
          <p:nvPr>
            <p:ph type="sldNum" sz="quarter" idx="12"/>
          </p:nvPr>
        </p:nvSpPr>
        <p:spPr/>
        <p:txBody>
          <a:bodyPr/>
          <a:lstStyle/>
          <a:p>
            <a:fld id="{DA342CF4-53F6-41AE-947E-231409777EFC}" type="slidenum">
              <a:rPr lang="en-US" smtClean="0"/>
              <a:pPr/>
              <a:t>10</a:t>
            </a:fld>
            <a:endParaRPr lang="en-US" dirty="0"/>
          </a:p>
        </p:txBody>
      </p:sp>
      <p:sp>
        <p:nvSpPr>
          <p:cNvPr id="5" name="Title 1"/>
          <p:cNvSpPr>
            <a:spLocks noGrp="1"/>
          </p:cNvSpPr>
          <p:nvPr>
            <p:ph type="title"/>
          </p:nvPr>
        </p:nvSpPr>
        <p:spPr>
          <a:xfrm>
            <a:off x="478141" y="-130141"/>
            <a:ext cx="8229600" cy="1143000"/>
          </a:xfrm>
        </p:spPr>
        <p:txBody>
          <a:bodyPr>
            <a:noAutofit/>
          </a:bodyPr>
          <a:lstStyle/>
          <a:p>
            <a:pPr algn="ctr"/>
            <a:r>
              <a:rPr lang="en-US" sz="2400" spc="100" dirty="0" smtClean="0">
                <a:solidFill>
                  <a:srgbClr val="1F272C"/>
                </a:solidFill>
              </a:rPr>
              <a:t>Healthy </a:t>
            </a:r>
            <a:r>
              <a:rPr lang="en-US" sz="2400" spc="100" dirty="0">
                <a:solidFill>
                  <a:srgbClr val="1F272C"/>
                </a:solidFill>
              </a:rPr>
              <a:t>Potato, Braised Greens, &amp; Chicken Bake </a:t>
            </a:r>
            <a:r>
              <a:rPr lang="en-US" sz="2400" spc="100" dirty="0" smtClean="0">
                <a:solidFill>
                  <a:srgbClr val="1F272C"/>
                </a:solidFill>
              </a:rPr>
              <a:t>with High </a:t>
            </a:r>
            <a:r>
              <a:rPr lang="en-US" sz="2400" spc="100" dirty="0">
                <a:solidFill>
                  <a:srgbClr val="1F272C"/>
                </a:solidFill>
              </a:rPr>
              <a:t>Protein Cheese Sauce</a:t>
            </a:r>
            <a:endParaRPr lang="en-US" sz="2400" b="0" spc="100" dirty="0">
              <a:solidFill>
                <a:srgbClr val="1F272C"/>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706681275"/>
              </p:ext>
            </p:extLst>
          </p:nvPr>
        </p:nvGraphicFramePr>
        <p:xfrm>
          <a:off x="417333" y="3577485"/>
          <a:ext cx="2769173" cy="2478815"/>
        </p:xfrm>
        <a:graphic>
          <a:graphicData uri="http://schemas.openxmlformats.org/drawingml/2006/table">
            <a:tbl>
              <a:tblPr firstRow="1" bandRow="1">
                <a:tableStyleId>{5940675A-B579-460E-94D1-54222C63F5DA}</a:tableStyleId>
              </a:tblPr>
              <a:tblGrid>
                <a:gridCol w="1998113">
                  <a:extLst>
                    <a:ext uri="{9D8B030D-6E8A-4147-A177-3AD203B41FA5}">
                      <a16:colId xmlns:a16="http://schemas.microsoft.com/office/drawing/2014/main" val="3131210324"/>
                    </a:ext>
                  </a:extLst>
                </a:gridCol>
                <a:gridCol w="771060">
                  <a:extLst>
                    <a:ext uri="{9D8B030D-6E8A-4147-A177-3AD203B41FA5}">
                      <a16:colId xmlns:a16="http://schemas.microsoft.com/office/drawing/2014/main" val="2706829318"/>
                    </a:ext>
                  </a:extLst>
                </a:gridCol>
              </a:tblGrid>
              <a:tr h="234522">
                <a:tc gridSpan="2">
                  <a:txBody>
                    <a:bodyPr/>
                    <a:lstStyle/>
                    <a:p>
                      <a:pPr algn="ctr"/>
                      <a:r>
                        <a:rPr lang="en-US" b="0" i="0" spc="100" baseline="0" dirty="0" smtClean="0">
                          <a:solidFill>
                            <a:srgbClr val="D31145"/>
                          </a:solidFill>
                          <a:effectLst/>
                          <a:latin typeface="Rockwell" panose="02060603020205020403" pitchFamily="18" charset="0"/>
                        </a:rPr>
                        <a:t>Ingredients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36659017"/>
                  </a:ext>
                </a:extLst>
              </a:tr>
              <a:tr h="20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t>Olive Oil</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700" dirty="0" smtClean="0">
                          <a:latin typeface="+mn-lt"/>
                        </a:rPr>
                        <a:t>4 Tbs</a:t>
                      </a:r>
                      <a:endParaRPr lang="en-US" sz="7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6468168"/>
                  </a:ext>
                </a:extLst>
              </a:tr>
              <a:tr h="260580">
                <a:tc>
                  <a:txBody>
                    <a:bodyPr/>
                    <a:lstStyle/>
                    <a:p>
                      <a:r>
                        <a:rPr lang="en-US" sz="700" dirty="0" smtClean="0"/>
                        <a:t>Simply Potatoes® Small Diced Potatoes,</a:t>
                      </a:r>
                      <a:r>
                        <a:rPr lang="en-US" sz="700" baseline="0" dirty="0" smtClean="0"/>
                        <a:t> 20169-15110-00</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mn-lt"/>
                        </a:rPr>
                        <a:t>6 cups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85191841"/>
                  </a:ext>
                </a:extLst>
              </a:tr>
              <a:tr h="169377">
                <a:tc>
                  <a:txBody>
                    <a:bodyPr/>
                    <a:lstStyle/>
                    <a:p>
                      <a:r>
                        <a:rPr lang="en-US" sz="700" dirty="0" smtClean="0"/>
                        <a:t>Skinless raw Chicken Breast, diced</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700" dirty="0" smtClean="0">
                          <a:latin typeface="+mn-lt"/>
                        </a:rPr>
                        <a:t>3 lbs.</a:t>
                      </a:r>
                      <a:endParaRPr lang="en-US" sz="7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8669262"/>
                  </a:ext>
                </a:extLst>
              </a:tr>
              <a:tr h="169377">
                <a:tc>
                  <a:txBody>
                    <a:bodyPr/>
                    <a:lstStyle/>
                    <a:p>
                      <a:r>
                        <a:rPr lang="en-US" sz="700" dirty="0" smtClean="0"/>
                        <a:t>Garlic, minced</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mn-lt"/>
                        </a:rPr>
                        <a:t>6 Tbs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44162168"/>
                  </a:ext>
                </a:extLst>
              </a:tr>
              <a:tr h="260580">
                <a:tc>
                  <a:txBody>
                    <a:bodyPr/>
                    <a:lstStyle/>
                    <a:p>
                      <a:r>
                        <a:rPr lang="en-US" sz="700" dirty="0" smtClean="0"/>
                        <a:t>Favorite Greens, (Kale, Spinach, etc.) chopped small</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mn-lt"/>
                        </a:rPr>
                        <a:t>10 cups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9925136"/>
                  </a:ext>
                </a:extLst>
              </a:tr>
              <a:tr h="169377">
                <a:tc>
                  <a:txBody>
                    <a:bodyPr/>
                    <a:lstStyle/>
                    <a:p>
                      <a:r>
                        <a:rPr lang="en-US" sz="700" dirty="0" smtClean="0"/>
                        <a:t>Low Sodium Chicken Broth</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mn-lt"/>
                        </a:rPr>
                        <a:t>6 cups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788062883"/>
                  </a:ext>
                </a:extLst>
              </a:tr>
              <a:tr h="169377">
                <a:tc>
                  <a:txBody>
                    <a:bodyPr/>
                    <a:lstStyle/>
                    <a:p>
                      <a:r>
                        <a:rPr lang="en-US" sz="700" dirty="0" smtClean="0"/>
                        <a:t>Skim milk</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mn-lt"/>
                        </a:rPr>
                        <a:t>2 &amp; ¼ cup</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800223"/>
                  </a:ext>
                </a:extLst>
              </a:tr>
              <a:tr h="169377">
                <a:tc>
                  <a:txBody>
                    <a:bodyPr/>
                    <a:lstStyle/>
                    <a:p>
                      <a:r>
                        <a:rPr lang="en-US" sz="700" dirty="0" smtClean="0"/>
                        <a:t>Flour, AP</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mn-lt"/>
                        </a:rPr>
                        <a:t>¾ cup</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98308902"/>
                  </a:ext>
                </a:extLst>
              </a:tr>
              <a:tr h="169377">
                <a:tc>
                  <a:txBody>
                    <a:bodyPr/>
                    <a:lstStyle/>
                    <a:p>
                      <a:r>
                        <a:rPr lang="en-US" sz="700" dirty="0" smtClean="0"/>
                        <a:t>Swiss Cheese, shredded</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mn-lt"/>
                        </a:rPr>
                        <a:t>¾ cup</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652020"/>
                  </a:ext>
                </a:extLst>
              </a:tr>
              <a:tr h="169377">
                <a:tc>
                  <a:txBody>
                    <a:bodyPr/>
                    <a:lstStyle/>
                    <a:p>
                      <a:r>
                        <a:rPr lang="en-US" sz="700" dirty="0" smtClean="0"/>
                        <a:t>Greek yogurt, low fat</a:t>
                      </a:r>
                      <a:endParaRPr lang="en-US" sz="7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mn-lt"/>
                        </a:rPr>
                        <a:t>1 &amp; ½ cup</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456174157"/>
                  </a:ext>
                </a:extLst>
              </a:tr>
            </a:tbl>
          </a:graphicData>
        </a:graphic>
      </p:graphicFrame>
      <p:sp>
        <p:nvSpPr>
          <p:cNvPr id="9" name="TextBox 8"/>
          <p:cNvSpPr txBox="1"/>
          <p:nvPr/>
        </p:nvSpPr>
        <p:spPr>
          <a:xfrm>
            <a:off x="4706679" y="1064513"/>
            <a:ext cx="3994408" cy="2277547"/>
          </a:xfrm>
          <a:prstGeom prst="rect">
            <a:avLst/>
          </a:prstGeom>
          <a:noFill/>
        </p:spPr>
        <p:txBody>
          <a:bodyPr wrap="square" rtlCol="0" anchor="ctr">
            <a:spAutoFit/>
          </a:bodyPr>
          <a:lstStyle/>
          <a:p>
            <a:pPr>
              <a:spcAft>
                <a:spcPts val="600"/>
              </a:spcAft>
            </a:pPr>
            <a:r>
              <a:rPr lang="en-US" sz="1200" b="1" dirty="0"/>
              <a:t>A healthy mix of potatoes, braised greens and chicken topped with a high protein cheese sauce. This recipe is high in protein and low in sodium and has been developed especially for the healthcare segment. </a:t>
            </a:r>
            <a:endParaRPr lang="en-US" sz="1200" b="1" dirty="0" smtClean="0"/>
          </a:p>
          <a:p>
            <a:pPr>
              <a:spcAft>
                <a:spcPts val="600"/>
              </a:spcAft>
            </a:pPr>
            <a:endParaRPr lang="en-US" sz="800" b="1" dirty="0" smtClean="0">
              <a:solidFill>
                <a:srgbClr val="D31245"/>
              </a:solidFill>
            </a:endParaRPr>
          </a:p>
          <a:p>
            <a:pPr marL="285750" indent="-285750">
              <a:spcAft>
                <a:spcPts val="600"/>
              </a:spcAft>
              <a:buFont typeface="Courier New" panose="02070309020205020404" pitchFamily="49" charset="0"/>
              <a:buChar char="­"/>
            </a:pPr>
            <a:r>
              <a:rPr lang="en-US" sz="1200" b="1" dirty="0">
                <a:solidFill>
                  <a:srgbClr val="D31245"/>
                </a:solidFill>
              </a:rPr>
              <a:t>Featuring</a:t>
            </a:r>
            <a:r>
              <a:rPr lang="en-US" sz="1200" b="1" dirty="0"/>
              <a:t>:</a:t>
            </a:r>
            <a:r>
              <a:rPr lang="en-US" sz="1200" dirty="0"/>
              <a:t> Simply Potatoes® Small Diced Potatoes, 20169-15110-00</a:t>
            </a:r>
          </a:p>
          <a:p>
            <a:pPr marL="285750" indent="-285750">
              <a:spcAft>
                <a:spcPts val="600"/>
              </a:spcAft>
              <a:buFont typeface="Courier New" panose="02070309020205020404" pitchFamily="49" charset="0"/>
              <a:buChar char="­"/>
            </a:pPr>
            <a:r>
              <a:rPr lang="en-US" sz="1200" b="1" dirty="0" smtClean="0">
                <a:solidFill>
                  <a:srgbClr val="D31245"/>
                </a:solidFill>
              </a:rPr>
              <a:t>Servings: </a:t>
            </a:r>
            <a:r>
              <a:rPr lang="en-US" sz="1200" dirty="0" smtClean="0"/>
              <a:t>24 Servings</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90806223"/>
              </p:ext>
            </p:extLst>
          </p:nvPr>
        </p:nvGraphicFramePr>
        <p:xfrm>
          <a:off x="3385334" y="3411109"/>
          <a:ext cx="3581523" cy="2499360"/>
        </p:xfrm>
        <a:graphic>
          <a:graphicData uri="http://schemas.openxmlformats.org/drawingml/2006/table">
            <a:tbl>
              <a:tblPr firstRow="1" bandRow="1">
                <a:tableStyleId>{5940675A-B579-460E-94D1-54222C63F5DA}</a:tableStyleId>
              </a:tblPr>
              <a:tblGrid>
                <a:gridCol w="3581523">
                  <a:extLst>
                    <a:ext uri="{9D8B030D-6E8A-4147-A177-3AD203B41FA5}">
                      <a16:colId xmlns:a16="http://schemas.microsoft.com/office/drawing/2014/main" val="3131210324"/>
                    </a:ext>
                  </a:extLst>
                </a:gridCol>
              </a:tblGrid>
              <a:tr h="1836274">
                <a:tc>
                  <a:txBody>
                    <a:bodyPr/>
                    <a:lstStyle/>
                    <a:p>
                      <a:pPr lvl="0" algn="l">
                        <a:defRPr/>
                      </a:pPr>
                      <a:r>
                        <a:rPr lang="en-US" spc="100" dirty="0" smtClean="0">
                          <a:solidFill>
                            <a:srgbClr val="D31145"/>
                          </a:solidFill>
                          <a:latin typeface="Rockwell" panose="02060603020205020403" pitchFamily="18" charset="0"/>
                        </a:rPr>
                        <a:t>Directions</a:t>
                      </a:r>
                      <a:endParaRPr lang="en-US" spc="100" dirty="0">
                        <a:solidFill>
                          <a:srgbClr val="D31145"/>
                        </a:solidFill>
                        <a:latin typeface="Rockwell" panose="02060603020205020403" pitchFamily="18" charset="0"/>
                      </a:endParaRPr>
                    </a:p>
                    <a:p>
                      <a:pPr lvl="0" algn="l">
                        <a:defRPr/>
                      </a:pPr>
                      <a:endParaRPr lang="en-US" sz="1000" kern="1200" dirty="0" smtClean="0">
                        <a:solidFill>
                          <a:schemeClr val="tx1"/>
                        </a:solidFill>
                        <a:latin typeface="+mn-lt"/>
                        <a:ea typeface="+mn-ea"/>
                        <a:cs typeface="+mn-cs"/>
                      </a:endParaRPr>
                    </a:p>
                    <a:p>
                      <a:pPr marL="228600" lvl="0" indent="-228600" algn="l">
                        <a:buFont typeface="+mj-lt"/>
                        <a:buAutoNum type="arabicPeriod"/>
                        <a:defRPr/>
                      </a:pPr>
                      <a:r>
                        <a:rPr lang="en-US" sz="850" kern="1200" dirty="0" smtClean="0">
                          <a:solidFill>
                            <a:schemeClr val="tx1"/>
                          </a:solidFill>
                          <a:latin typeface="+mn-lt"/>
                          <a:ea typeface="+mn-ea"/>
                          <a:cs typeface="+mn-cs"/>
                        </a:rPr>
                        <a:t>Heat oil in pan on high heat, add potatoes and chicken, shaking to coat in oil. Let sit for a few minutes until browned on one side. </a:t>
                      </a:r>
                    </a:p>
                    <a:p>
                      <a:pPr marL="228600" lvl="0" indent="-228600" algn="l">
                        <a:buFont typeface="+mj-lt"/>
                        <a:buAutoNum type="arabicPeriod"/>
                        <a:defRPr/>
                      </a:pPr>
                      <a:r>
                        <a:rPr lang="en-US" sz="850" kern="1200" dirty="0" smtClean="0">
                          <a:solidFill>
                            <a:schemeClr val="tx1"/>
                          </a:solidFill>
                          <a:latin typeface="+mn-lt"/>
                          <a:ea typeface="+mn-ea"/>
                          <a:cs typeface="+mn-cs"/>
                        </a:rPr>
                        <a:t>Add minced garlic. Shake again every few minutes until all sides are golden brown. Add greens, tossing until coated. Transfer to baking pan.</a:t>
                      </a:r>
                    </a:p>
                    <a:p>
                      <a:pPr marL="228600" lvl="0" indent="-228600" algn="l">
                        <a:buFont typeface="+mj-lt"/>
                        <a:buAutoNum type="arabicPeriod"/>
                        <a:defRPr/>
                      </a:pPr>
                      <a:r>
                        <a:rPr lang="en-US" sz="850" kern="1200" dirty="0" smtClean="0">
                          <a:solidFill>
                            <a:schemeClr val="tx1"/>
                          </a:solidFill>
                          <a:latin typeface="+mn-lt"/>
                          <a:ea typeface="+mn-ea"/>
                          <a:cs typeface="+mn-cs"/>
                        </a:rPr>
                        <a:t>Meanwhile, preheat the oven to 350</a:t>
                      </a:r>
                      <a:r>
                        <a:rPr lang="en-US" sz="800" kern="1200" dirty="0" smtClean="0">
                          <a:solidFill>
                            <a:schemeClr val="tx1"/>
                          </a:solidFill>
                          <a:latin typeface="+mn-lt"/>
                          <a:ea typeface="+mn-ea"/>
                          <a:cs typeface="+mn-cs"/>
                        </a:rPr>
                        <a:t>° F.</a:t>
                      </a:r>
                      <a:r>
                        <a:rPr lang="en-US" sz="850" kern="1200" dirty="0" smtClean="0">
                          <a:solidFill>
                            <a:schemeClr val="tx1"/>
                          </a:solidFill>
                          <a:latin typeface="+mn-lt"/>
                          <a:ea typeface="+mn-ea"/>
                          <a:cs typeface="+mn-cs"/>
                        </a:rPr>
                        <a:t> </a:t>
                      </a:r>
                    </a:p>
                    <a:p>
                      <a:pPr marL="228600" lvl="0" indent="-228600" algn="l">
                        <a:buFont typeface="+mj-lt"/>
                        <a:buAutoNum type="arabicPeriod"/>
                        <a:defRPr/>
                      </a:pPr>
                      <a:r>
                        <a:rPr lang="en-US" sz="850" kern="1200" dirty="0" smtClean="0">
                          <a:solidFill>
                            <a:schemeClr val="tx1"/>
                          </a:solidFill>
                          <a:latin typeface="+mn-lt"/>
                          <a:ea typeface="+mn-ea"/>
                          <a:cs typeface="+mn-cs"/>
                        </a:rPr>
                        <a:t>In the same pan you used to cook the potatoes and chicken, bring the broth and ½ of the milk to a low boil.</a:t>
                      </a:r>
                    </a:p>
                    <a:p>
                      <a:pPr marL="228600" lvl="0" indent="-228600" algn="l">
                        <a:buFont typeface="+mj-lt"/>
                        <a:buAutoNum type="arabicPeriod"/>
                        <a:defRPr/>
                      </a:pPr>
                      <a:r>
                        <a:rPr lang="en-US" sz="850" kern="1200" dirty="0" smtClean="0">
                          <a:solidFill>
                            <a:schemeClr val="tx1"/>
                          </a:solidFill>
                          <a:latin typeface="+mn-lt"/>
                          <a:ea typeface="+mn-ea"/>
                          <a:cs typeface="+mn-cs"/>
                        </a:rPr>
                        <a:t>Once boiling, turn to low to simmer. In a bowl, whisk remaining milk and flour. You may need to add a bit more flour to achieve thick paste consistency. Add mixture to the broth, whisking to keep smooth.</a:t>
                      </a:r>
                    </a:p>
                    <a:p>
                      <a:pPr marL="228600" lvl="0" indent="-228600" algn="l">
                        <a:buFont typeface="+mj-lt"/>
                        <a:buAutoNum type="arabicPeriod"/>
                        <a:defRPr/>
                      </a:pPr>
                      <a:r>
                        <a:rPr lang="en-US" sz="850" kern="1200" dirty="0" smtClean="0">
                          <a:solidFill>
                            <a:schemeClr val="tx1"/>
                          </a:solidFill>
                          <a:latin typeface="+mn-lt"/>
                          <a:ea typeface="+mn-ea"/>
                          <a:cs typeface="+mn-cs"/>
                        </a:rPr>
                        <a:t>Add Greek yogurt and 2/3 of the cheese. Stir until melted.</a:t>
                      </a:r>
                    </a:p>
                    <a:p>
                      <a:pPr marL="228600" lvl="0" indent="-228600" algn="l">
                        <a:buFont typeface="+mj-lt"/>
                        <a:buAutoNum type="arabicPeriod"/>
                        <a:defRPr/>
                      </a:pPr>
                      <a:r>
                        <a:rPr lang="en-US" sz="850" kern="1200" dirty="0" smtClean="0">
                          <a:solidFill>
                            <a:schemeClr val="tx1"/>
                          </a:solidFill>
                          <a:latin typeface="+mn-lt"/>
                          <a:ea typeface="+mn-ea"/>
                          <a:cs typeface="+mn-cs"/>
                        </a:rPr>
                        <a:t>Pour sauce over the potatoes, greens and chicken in the baking dish. Toss to coat, then sprinkle with remaining cheese. Bake for 40 minutes, or until sauce is bubbly and cheese has browned.</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659017"/>
                  </a:ext>
                </a:extLst>
              </a:tr>
            </a:tbl>
          </a:graphicData>
        </a:graphic>
      </p:graphicFrame>
      <p:pic>
        <p:nvPicPr>
          <p:cNvPr id="12" name="Picture 11"/>
          <p:cNvPicPr/>
          <p:nvPr/>
        </p:nvPicPr>
        <p:blipFill>
          <a:blip r:embed="rId3"/>
          <a:stretch>
            <a:fillRect/>
          </a:stretch>
        </p:blipFill>
        <p:spPr>
          <a:xfrm>
            <a:off x="7012563" y="2754271"/>
            <a:ext cx="1855965" cy="3134181"/>
          </a:xfrm>
          <a:prstGeom prst="rect">
            <a:avLst/>
          </a:prstGeom>
        </p:spPr>
      </p:pic>
      <p:sp>
        <p:nvSpPr>
          <p:cNvPr id="11" name="Rectangle 10"/>
          <p:cNvSpPr/>
          <p:nvPr/>
        </p:nvSpPr>
        <p:spPr>
          <a:xfrm>
            <a:off x="7049386" y="2772682"/>
            <a:ext cx="1813005" cy="31157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75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High Protein and Lower Sodium </a:t>
            </a:r>
            <a:r>
              <a:rPr lang="en-US" sz="3600" dirty="0" smtClean="0"/>
              <a:t>Recipes</a:t>
            </a:r>
            <a:endParaRPr lang="en-US" sz="3600"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D31044"/>
                </a:solidFill>
              </a:rPr>
              <a:t>What’s inside?</a:t>
            </a:r>
          </a:p>
          <a:p>
            <a:r>
              <a:rPr lang="en-US" sz="1400" dirty="0" smtClean="0"/>
              <a:t>Six recipes featuring egg and potato products with 10 </a:t>
            </a:r>
            <a:r>
              <a:rPr lang="en-US" sz="1400" dirty="0"/>
              <a:t>grams or more of </a:t>
            </a:r>
            <a:r>
              <a:rPr lang="en-US" sz="1400" dirty="0" smtClean="0"/>
              <a:t>protein per serving and limited sodium.  </a:t>
            </a:r>
          </a:p>
          <a:p>
            <a:r>
              <a:rPr lang="en-US" sz="1400" dirty="0" smtClean="0"/>
              <a:t>Concepts include </a:t>
            </a:r>
            <a:r>
              <a:rPr lang="en-US" sz="1400" dirty="0"/>
              <a:t>the breakfast, lunch and dinner </a:t>
            </a:r>
            <a:r>
              <a:rPr lang="en-US" sz="1400" dirty="0" smtClean="0"/>
              <a:t>dayparts, allowing you to use eggs as a protein source throughout the </a:t>
            </a:r>
            <a:r>
              <a:rPr lang="en-US" sz="1400" dirty="0" smtClean="0"/>
              <a:t>day.</a:t>
            </a:r>
            <a:endParaRPr lang="en-US" sz="1400" dirty="0"/>
          </a:p>
          <a:p>
            <a:r>
              <a:rPr lang="en-US" sz="1400" dirty="0" smtClean="0"/>
              <a:t>The recipes are simple to execute and designed specifically for healthcare </a:t>
            </a:r>
            <a:r>
              <a:rPr lang="en-US" sz="1400" dirty="0" smtClean="0"/>
              <a:t>production.</a:t>
            </a:r>
            <a:endParaRPr lang="en-US" sz="1400" dirty="0"/>
          </a:p>
          <a:p>
            <a:r>
              <a:rPr lang="en-US" sz="1400" dirty="0" smtClean="0"/>
              <a:t>All concepts use ingredients </a:t>
            </a:r>
            <a:r>
              <a:rPr lang="en-US" sz="1400" dirty="0"/>
              <a:t>that are typically found in a </a:t>
            </a:r>
            <a:r>
              <a:rPr lang="en-US" sz="1400" dirty="0" smtClean="0"/>
              <a:t>healthcare foodservice </a:t>
            </a:r>
            <a:r>
              <a:rPr lang="en-US" sz="1400" dirty="0" smtClean="0"/>
              <a:t>operation.</a:t>
            </a:r>
            <a:endParaRPr lang="en-US" sz="1400" dirty="0" smtClean="0"/>
          </a:p>
          <a:p>
            <a:r>
              <a:rPr lang="en-US" sz="1400" dirty="0" smtClean="0"/>
              <a:t>Each </a:t>
            </a:r>
            <a:r>
              <a:rPr lang="en-US" sz="1400" dirty="0"/>
              <a:t>recipe </a:t>
            </a:r>
            <a:r>
              <a:rPr lang="en-US" sz="1400" dirty="0" smtClean="0"/>
              <a:t>details </a:t>
            </a:r>
            <a:r>
              <a:rPr lang="en-US" sz="1400" dirty="0"/>
              <a:t>the ingredients, preparation </a:t>
            </a:r>
            <a:r>
              <a:rPr lang="en-US" sz="1400" dirty="0" smtClean="0"/>
              <a:t>method </a:t>
            </a:r>
            <a:r>
              <a:rPr lang="en-US" sz="1400" dirty="0"/>
              <a:t>and </a:t>
            </a:r>
            <a:r>
              <a:rPr lang="en-US" sz="1400" dirty="0" smtClean="0"/>
              <a:t>has a nutritional </a:t>
            </a:r>
            <a:r>
              <a:rPr lang="en-US" sz="1400" dirty="0" smtClean="0"/>
              <a:t>analysis.</a:t>
            </a:r>
            <a:endParaRPr lang="en-US" sz="1400" dirty="0" smtClean="0"/>
          </a:p>
          <a:p>
            <a:pPr marL="0" indent="0">
              <a:buNone/>
            </a:pPr>
            <a:endParaRPr lang="en-US" sz="1400" dirty="0"/>
          </a:p>
          <a:p>
            <a:pPr marL="0" indent="0">
              <a:buNone/>
            </a:pPr>
            <a:endParaRPr lang="en-US" b="1" dirty="0">
              <a:solidFill>
                <a:srgbClr val="D31044"/>
              </a:solidFill>
            </a:endParaRPr>
          </a:p>
        </p:txBody>
      </p:sp>
      <p:sp>
        <p:nvSpPr>
          <p:cNvPr id="4" name="Slide Number Placeholder 3"/>
          <p:cNvSpPr>
            <a:spLocks noGrp="1"/>
          </p:cNvSpPr>
          <p:nvPr>
            <p:ph type="sldNum" sz="quarter" idx="12"/>
          </p:nvPr>
        </p:nvSpPr>
        <p:spPr/>
        <p:txBody>
          <a:bodyPr/>
          <a:lstStyle/>
          <a:p>
            <a:fld id="{DA342CF4-53F6-41AE-947E-231409777EFC}" type="slidenum">
              <a:rPr lang="en-US" smtClean="0"/>
              <a:pPr/>
              <a:t>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356" t="21431" r="15766" b="6166"/>
          <a:stretch/>
        </p:blipFill>
        <p:spPr>
          <a:xfrm>
            <a:off x="-39374" y="3778102"/>
            <a:ext cx="3195212" cy="205972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433" t="16503" r="18623" b="19553"/>
          <a:stretch/>
        </p:blipFill>
        <p:spPr>
          <a:xfrm>
            <a:off x="3162925" y="3777234"/>
            <a:ext cx="3095467" cy="20636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726" y="3770790"/>
            <a:ext cx="3101036" cy="2067039"/>
          </a:xfrm>
          <a:prstGeom prst="rect">
            <a:avLst/>
          </a:prstGeom>
        </p:spPr>
      </p:pic>
    </p:spTree>
    <p:extLst>
      <p:ext uri="{BB962C8B-B14F-4D97-AF65-F5344CB8AC3E}">
        <p14:creationId xmlns:p14="http://schemas.microsoft.com/office/powerpoint/2010/main" val="349250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0762" cy="1307472"/>
          </a:xfrm>
        </p:spPr>
        <p:txBody>
          <a:bodyPr>
            <a:normAutofit/>
          </a:bodyPr>
          <a:lstStyle/>
          <a:p>
            <a:pPr algn="ctr"/>
            <a:r>
              <a:rPr lang="en-US" sz="2800" dirty="0" smtClean="0"/>
              <a:t>Product Solutions for Healthcare </a:t>
            </a:r>
            <a:r>
              <a:rPr lang="en-US" sz="2800" dirty="0"/>
              <a:t>Operator Challenges</a:t>
            </a:r>
            <a:br>
              <a:rPr lang="en-US" sz="2800" dirty="0"/>
            </a:br>
            <a:r>
              <a:rPr lang="en-US" sz="2000" spc="300" dirty="0" smtClean="0">
                <a:solidFill>
                  <a:schemeClr val="tx2"/>
                </a:solidFill>
              </a:rPr>
              <a:t>Egg and Potato</a:t>
            </a:r>
            <a:endParaRPr lang="en-US" sz="2000" spc="300" dirty="0">
              <a:solidFill>
                <a:schemeClr val="tx2"/>
              </a:solidFill>
            </a:endParaRPr>
          </a:p>
        </p:txBody>
      </p:sp>
      <p:sp>
        <p:nvSpPr>
          <p:cNvPr id="4" name="Slide Number Placeholder 3"/>
          <p:cNvSpPr>
            <a:spLocks noGrp="1"/>
          </p:cNvSpPr>
          <p:nvPr>
            <p:ph type="sldNum" sz="quarter" idx="12"/>
          </p:nvPr>
        </p:nvSpPr>
        <p:spPr/>
        <p:txBody>
          <a:bodyPr/>
          <a:lstStyle/>
          <a:p>
            <a:fld id="{DA342CF4-53F6-41AE-947E-231409777EFC}" type="slidenum">
              <a:rPr lang="en-US" smtClean="0"/>
              <a:pPr/>
              <a:t>3</a:t>
            </a:fld>
            <a:endParaRPr lang="en-US" dirty="0"/>
          </a:p>
        </p:txBody>
      </p:sp>
      <p:sp>
        <p:nvSpPr>
          <p:cNvPr id="55" name="Rectangle 54">
            <a:extLst>
              <a:ext uri="{FF2B5EF4-FFF2-40B4-BE49-F238E27FC236}">
                <a16:creationId xmlns:a16="http://schemas.microsoft.com/office/drawing/2014/main" id="{1F6D9FB4-A954-4093-8D9D-4E0A478B23AE}"/>
              </a:ext>
            </a:extLst>
          </p:cNvPr>
          <p:cNvSpPr/>
          <p:nvPr/>
        </p:nvSpPr>
        <p:spPr>
          <a:xfrm>
            <a:off x="389489" y="1307471"/>
            <a:ext cx="1454727" cy="1409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50" name="Rectangle 49">
            <a:extLst>
              <a:ext uri="{FF2B5EF4-FFF2-40B4-BE49-F238E27FC236}">
                <a16:creationId xmlns:a16="http://schemas.microsoft.com/office/drawing/2014/main" id="{696FFF01-307E-402D-9FFB-5EB1A062C2EF}"/>
              </a:ext>
            </a:extLst>
          </p:cNvPr>
          <p:cNvSpPr/>
          <p:nvPr/>
        </p:nvSpPr>
        <p:spPr>
          <a:xfrm>
            <a:off x="2154371" y="1312392"/>
            <a:ext cx="1498564" cy="1404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5" name="Rectangle 44">
            <a:extLst>
              <a:ext uri="{FF2B5EF4-FFF2-40B4-BE49-F238E27FC236}">
                <a16:creationId xmlns:a16="http://schemas.microsoft.com/office/drawing/2014/main" id="{21F117B5-6982-49C2-9960-36D9364089AA}"/>
              </a:ext>
            </a:extLst>
          </p:cNvPr>
          <p:cNvSpPr/>
          <p:nvPr/>
        </p:nvSpPr>
        <p:spPr>
          <a:xfrm>
            <a:off x="3881573" y="1293493"/>
            <a:ext cx="1454728" cy="1423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0" name="Rectangle 39">
            <a:extLst>
              <a:ext uri="{FF2B5EF4-FFF2-40B4-BE49-F238E27FC236}">
                <a16:creationId xmlns:a16="http://schemas.microsoft.com/office/drawing/2014/main" id="{11F911B2-494E-46F2-8A19-D7ADA41ED42C}"/>
              </a:ext>
            </a:extLst>
          </p:cNvPr>
          <p:cNvSpPr/>
          <p:nvPr/>
        </p:nvSpPr>
        <p:spPr>
          <a:xfrm>
            <a:off x="5658731" y="1334070"/>
            <a:ext cx="1454727" cy="13832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5" name="Rectangle 34">
            <a:extLst>
              <a:ext uri="{FF2B5EF4-FFF2-40B4-BE49-F238E27FC236}">
                <a16:creationId xmlns:a16="http://schemas.microsoft.com/office/drawing/2014/main" id="{923CB9D4-C530-4EBF-A846-B7FFC7285E95}"/>
              </a:ext>
            </a:extLst>
          </p:cNvPr>
          <p:cNvSpPr/>
          <p:nvPr/>
        </p:nvSpPr>
        <p:spPr>
          <a:xfrm>
            <a:off x="7344696" y="1312797"/>
            <a:ext cx="1454727" cy="14045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pic>
        <p:nvPicPr>
          <p:cNvPr id="63" name="Picture 62">
            <a:extLst>
              <a:ext uri="{FF2B5EF4-FFF2-40B4-BE49-F238E27FC236}">
                <a16:creationId xmlns:a16="http://schemas.microsoft.com/office/drawing/2014/main" id="{57EDB6DD-6EE2-4E06-ADBC-A6C5BFD2E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07" y="2074092"/>
            <a:ext cx="1085850" cy="390020"/>
          </a:xfrm>
          <a:prstGeom prst="rect">
            <a:avLst/>
          </a:prstGeom>
        </p:spPr>
      </p:pic>
      <p:pic>
        <p:nvPicPr>
          <p:cNvPr id="65" name="Picture 64" descr="A picture containing black&#10;&#10;Description automatically generated">
            <a:extLst>
              <a:ext uri="{FF2B5EF4-FFF2-40B4-BE49-F238E27FC236}">
                <a16:creationId xmlns:a16="http://schemas.microsoft.com/office/drawing/2014/main" id="{7C843730-43AE-44B9-829E-0F62B1BD3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553" y="2118264"/>
            <a:ext cx="1012193" cy="390020"/>
          </a:xfrm>
          <a:prstGeom prst="rect">
            <a:avLst/>
          </a:prstGeom>
        </p:spPr>
      </p:pic>
      <p:pic>
        <p:nvPicPr>
          <p:cNvPr id="67" name="Picture 66">
            <a:extLst>
              <a:ext uri="{FF2B5EF4-FFF2-40B4-BE49-F238E27FC236}">
                <a16:creationId xmlns:a16="http://schemas.microsoft.com/office/drawing/2014/main" id="{7FDE8B05-6C9E-4E62-AB67-B74886DC6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3966" y="1871191"/>
            <a:ext cx="674208" cy="621235"/>
          </a:xfrm>
          <a:prstGeom prst="rect">
            <a:avLst/>
          </a:prstGeom>
        </p:spPr>
      </p:pic>
      <p:pic>
        <p:nvPicPr>
          <p:cNvPr id="69" name="Picture 68" descr="A close up of a logo&#10;&#10;Description automatically generated">
            <a:extLst>
              <a:ext uri="{FF2B5EF4-FFF2-40B4-BE49-F238E27FC236}">
                <a16:creationId xmlns:a16="http://schemas.microsoft.com/office/drawing/2014/main" id="{AFC01A8E-9889-42B6-A5D0-1271488CC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4239" y="1831183"/>
            <a:ext cx="769692" cy="769692"/>
          </a:xfrm>
          <a:prstGeom prst="rect">
            <a:avLst/>
          </a:prstGeom>
        </p:spPr>
      </p:pic>
      <p:pic>
        <p:nvPicPr>
          <p:cNvPr id="71" name="Picture 70" descr="A close up of a logo&#10;&#10;Description automatically generated">
            <a:extLst>
              <a:ext uri="{FF2B5EF4-FFF2-40B4-BE49-F238E27FC236}">
                <a16:creationId xmlns:a16="http://schemas.microsoft.com/office/drawing/2014/main" id="{F720709F-CE04-44FC-A715-C2DC2B89E7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6431" y="1804044"/>
            <a:ext cx="720853" cy="720853"/>
          </a:xfrm>
          <a:prstGeom prst="rect">
            <a:avLst/>
          </a:prstGeom>
        </p:spPr>
      </p:pic>
      <p:sp>
        <p:nvSpPr>
          <p:cNvPr id="72" name="Rectangle 71">
            <a:extLst>
              <a:ext uri="{FF2B5EF4-FFF2-40B4-BE49-F238E27FC236}">
                <a16:creationId xmlns:a16="http://schemas.microsoft.com/office/drawing/2014/main" id="{7FC06081-7C48-43BA-886C-5C75A0FA48D5}"/>
              </a:ext>
            </a:extLst>
          </p:cNvPr>
          <p:cNvSpPr/>
          <p:nvPr/>
        </p:nvSpPr>
        <p:spPr>
          <a:xfrm>
            <a:off x="239101" y="1357087"/>
            <a:ext cx="1764624" cy="638636"/>
          </a:xfrm>
          <a:prstGeom prst="rect">
            <a:avLst/>
          </a:prstGeom>
        </p:spPr>
        <p:txBody>
          <a:bodyPr wrap="square">
            <a:spAutoFit/>
          </a:bodyPr>
          <a:lstStyle/>
          <a:p>
            <a:pPr algn="ctr">
              <a:spcAft>
                <a:spcPts val="900"/>
              </a:spcAft>
            </a:pPr>
            <a:r>
              <a:rPr lang="en-US" sz="1400" b="1" cap="all" dirty="0" smtClean="0">
                <a:solidFill>
                  <a:schemeClr val="bg1"/>
                </a:solidFill>
              </a:rPr>
              <a:t>Food safety &amp;</a:t>
            </a:r>
          </a:p>
          <a:p>
            <a:pPr algn="ctr">
              <a:spcAft>
                <a:spcPts val="900"/>
              </a:spcAft>
            </a:pPr>
            <a:r>
              <a:rPr lang="en-US" sz="1400" b="1" cap="all" dirty="0" smtClean="0">
                <a:solidFill>
                  <a:schemeClr val="bg1"/>
                </a:solidFill>
              </a:rPr>
              <a:t>Regulatory</a:t>
            </a:r>
            <a:endParaRPr lang="en-US" sz="1400" b="1" cap="all" dirty="0">
              <a:solidFill>
                <a:schemeClr val="bg1"/>
              </a:solidFill>
            </a:endParaRPr>
          </a:p>
        </p:txBody>
      </p:sp>
      <p:sp>
        <p:nvSpPr>
          <p:cNvPr id="73" name="Rectangle 72">
            <a:extLst>
              <a:ext uri="{FF2B5EF4-FFF2-40B4-BE49-F238E27FC236}">
                <a16:creationId xmlns:a16="http://schemas.microsoft.com/office/drawing/2014/main" id="{901BA051-C4E9-442C-AAF8-40CE68787DEB}"/>
              </a:ext>
            </a:extLst>
          </p:cNvPr>
          <p:cNvSpPr/>
          <p:nvPr/>
        </p:nvSpPr>
        <p:spPr>
          <a:xfrm>
            <a:off x="2089210" y="1307471"/>
            <a:ext cx="1617933" cy="738664"/>
          </a:xfrm>
          <a:prstGeom prst="rect">
            <a:avLst/>
          </a:prstGeom>
        </p:spPr>
        <p:txBody>
          <a:bodyPr wrap="square">
            <a:spAutoFit/>
          </a:bodyPr>
          <a:lstStyle/>
          <a:p>
            <a:pPr lvl="0" algn="ctr"/>
            <a:r>
              <a:rPr lang="en-US" sz="1400" b="1" cap="all" dirty="0">
                <a:solidFill>
                  <a:schemeClr val="bg1"/>
                </a:solidFill>
              </a:rPr>
              <a:t>System Consistency of Products</a:t>
            </a:r>
          </a:p>
        </p:txBody>
      </p:sp>
      <p:sp>
        <p:nvSpPr>
          <p:cNvPr id="76" name="Rectangle 75">
            <a:extLst>
              <a:ext uri="{FF2B5EF4-FFF2-40B4-BE49-F238E27FC236}">
                <a16:creationId xmlns:a16="http://schemas.microsoft.com/office/drawing/2014/main" id="{F5F54B10-F5CE-49C5-B742-EAAF1780E0E3}"/>
              </a:ext>
            </a:extLst>
          </p:cNvPr>
          <p:cNvSpPr/>
          <p:nvPr/>
        </p:nvSpPr>
        <p:spPr>
          <a:xfrm>
            <a:off x="4072007" y="1466491"/>
            <a:ext cx="1014026" cy="307777"/>
          </a:xfrm>
          <a:prstGeom prst="rect">
            <a:avLst/>
          </a:prstGeom>
        </p:spPr>
        <p:txBody>
          <a:bodyPr wrap="square">
            <a:spAutoFit/>
          </a:bodyPr>
          <a:lstStyle/>
          <a:p>
            <a:pPr algn="ctr">
              <a:spcAft>
                <a:spcPts val="900"/>
              </a:spcAft>
            </a:pPr>
            <a:r>
              <a:rPr lang="en-US" sz="1400" b="1" cap="all" noProof="1">
                <a:solidFill>
                  <a:schemeClr val="bg1"/>
                </a:solidFill>
              </a:rPr>
              <a:t>Labor</a:t>
            </a:r>
            <a:endParaRPr lang="en-US" sz="1400" b="1" noProof="1">
              <a:solidFill>
                <a:schemeClr val="bg1"/>
              </a:solidFill>
            </a:endParaRPr>
          </a:p>
        </p:txBody>
      </p:sp>
      <p:sp>
        <p:nvSpPr>
          <p:cNvPr id="77" name="Rectangle 76">
            <a:extLst>
              <a:ext uri="{FF2B5EF4-FFF2-40B4-BE49-F238E27FC236}">
                <a16:creationId xmlns:a16="http://schemas.microsoft.com/office/drawing/2014/main" id="{F44CD426-1533-43FA-9CD0-5A44866988AD}"/>
              </a:ext>
            </a:extLst>
          </p:cNvPr>
          <p:cNvSpPr/>
          <p:nvPr/>
        </p:nvSpPr>
        <p:spPr>
          <a:xfrm>
            <a:off x="5714134" y="1491943"/>
            <a:ext cx="1389902" cy="307777"/>
          </a:xfrm>
          <a:prstGeom prst="rect">
            <a:avLst/>
          </a:prstGeom>
        </p:spPr>
        <p:txBody>
          <a:bodyPr wrap="square">
            <a:spAutoFit/>
          </a:bodyPr>
          <a:lstStyle/>
          <a:p>
            <a:pPr algn="ctr">
              <a:spcAft>
                <a:spcPts val="900"/>
              </a:spcAft>
            </a:pPr>
            <a:r>
              <a:rPr lang="en-US" sz="1400" b="1" cap="all" noProof="1">
                <a:solidFill>
                  <a:schemeClr val="bg1"/>
                </a:solidFill>
              </a:rPr>
              <a:t>FOOD COSTS</a:t>
            </a:r>
            <a:endParaRPr lang="en-US" sz="1400" b="1" noProof="1">
              <a:solidFill>
                <a:schemeClr val="bg1"/>
              </a:solidFill>
            </a:endParaRPr>
          </a:p>
        </p:txBody>
      </p:sp>
      <p:sp>
        <p:nvSpPr>
          <p:cNvPr id="78" name="Rectangle 77">
            <a:extLst>
              <a:ext uri="{FF2B5EF4-FFF2-40B4-BE49-F238E27FC236}">
                <a16:creationId xmlns:a16="http://schemas.microsoft.com/office/drawing/2014/main" id="{3FDECE08-CB7C-4972-AD2A-77706F992E7B}"/>
              </a:ext>
            </a:extLst>
          </p:cNvPr>
          <p:cNvSpPr/>
          <p:nvPr/>
        </p:nvSpPr>
        <p:spPr>
          <a:xfrm>
            <a:off x="7567343" y="1472900"/>
            <a:ext cx="1049159" cy="307777"/>
          </a:xfrm>
          <a:prstGeom prst="rect">
            <a:avLst/>
          </a:prstGeom>
        </p:spPr>
        <p:txBody>
          <a:bodyPr wrap="square">
            <a:spAutoFit/>
          </a:bodyPr>
          <a:lstStyle/>
          <a:p>
            <a:pPr algn="ctr">
              <a:spcAft>
                <a:spcPts val="900"/>
              </a:spcAft>
            </a:pPr>
            <a:r>
              <a:rPr lang="en-US" sz="1400" b="1" cap="all" noProof="1">
                <a:solidFill>
                  <a:schemeClr val="bg1"/>
                </a:solidFill>
              </a:rPr>
              <a:t>FLAVOR</a:t>
            </a:r>
            <a:endParaRPr lang="en-US" sz="1400" b="1" noProof="1">
              <a:solidFill>
                <a:schemeClr val="bg1"/>
              </a:solidFill>
            </a:endParaRPr>
          </a:p>
        </p:txBody>
      </p:sp>
      <p:sp>
        <p:nvSpPr>
          <p:cNvPr id="79" name="Rectangle 78">
            <a:extLst>
              <a:ext uri="{FF2B5EF4-FFF2-40B4-BE49-F238E27FC236}">
                <a16:creationId xmlns:a16="http://schemas.microsoft.com/office/drawing/2014/main" id="{B70CEB91-610D-4FDD-8339-219677356BE2}"/>
              </a:ext>
            </a:extLst>
          </p:cNvPr>
          <p:cNvSpPr/>
          <p:nvPr/>
        </p:nvSpPr>
        <p:spPr>
          <a:xfrm>
            <a:off x="389489" y="2711228"/>
            <a:ext cx="1464657" cy="30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defTabSz="844550">
              <a:lnSpc>
                <a:spcPct val="90000"/>
              </a:lnSpc>
              <a:spcBef>
                <a:spcPct val="0"/>
              </a:spcBef>
              <a:spcAft>
                <a:spcPct val="35000"/>
              </a:spcAft>
              <a:buFont typeface="Arial" panose="020B0604020202020204" pitchFamily="34" charset="0"/>
              <a:buChar char="•"/>
            </a:pPr>
            <a:endParaRPr lang="en-US" sz="1200" dirty="0" smtClean="0">
              <a:solidFill>
                <a:schemeClr val="tx1"/>
              </a:solidFill>
            </a:endParaRPr>
          </a:p>
          <a:p>
            <a:pPr marL="171450" indent="-171450" defTabSz="844550">
              <a:lnSpc>
                <a:spcPct val="90000"/>
              </a:lnSpc>
              <a:spcBef>
                <a:spcPct val="0"/>
              </a:spcBef>
              <a:spcAft>
                <a:spcPct val="35000"/>
              </a:spcAft>
              <a:buFont typeface="Arial" panose="020B0604020202020204" pitchFamily="34" charset="0"/>
              <a:buChar char="•"/>
            </a:pPr>
            <a:r>
              <a:rPr lang="en-US" sz="1200" dirty="0" smtClean="0">
                <a:solidFill>
                  <a:schemeClr val="tx1"/>
                </a:solidFill>
              </a:rPr>
              <a:t>Pasteurization </a:t>
            </a:r>
            <a:r>
              <a:rPr lang="en-US" sz="1200" dirty="0">
                <a:solidFill>
                  <a:schemeClr val="tx1"/>
                </a:solidFill>
              </a:rPr>
              <a:t>reduces the risk of </a:t>
            </a:r>
            <a:r>
              <a:rPr lang="en-US" sz="1200" dirty="0" smtClean="0">
                <a:solidFill>
                  <a:schemeClr val="tx1"/>
                </a:solidFill>
              </a:rPr>
              <a:t>foodborne </a:t>
            </a:r>
            <a:r>
              <a:rPr lang="en-US" sz="1200" dirty="0">
                <a:solidFill>
                  <a:schemeClr val="tx1"/>
                </a:solidFill>
              </a:rPr>
              <a:t>pathogens and cross </a:t>
            </a:r>
            <a:r>
              <a:rPr lang="en-US" sz="1200" dirty="0" smtClean="0">
                <a:solidFill>
                  <a:schemeClr val="tx1"/>
                </a:solidFill>
              </a:rPr>
              <a:t>contamination</a:t>
            </a:r>
          </a:p>
          <a:p>
            <a:pPr marL="171450" indent="-171450" defTabSz="844550">
              <a:lnSpc>
                <a:spcPct val="90000"/>
              </a:lnSpc>
              <a:spcBef>
                <a:spcPct val="0"/>
              </a:spcBef>
              <a:spcAft>
                <a:spcPct val="35000"/>
              </a:spcAft>
              <a:buFont typeface="Arial" panose="020B0604020202020204" pitchFamily="34" charset="0"/>
              <a:buChar char="•"/>
            </a:pPr>
            <a:endParaRPr lang="en-US" sz="1200" dirty="0">
              <a:solidFill>
                <a:schemeClr val="tx1"/>
              </a:solidFill>
            </a:endParaRPr>
          </a:p>
          <a:p>
            <a:pPr marL="171450" indent="-171450" defTabSz="844550">
              <a:lnSpc>
                <a:spcPct val="90000"/>
              </a:lnSpc>
              <a:spcBef>
                <a:spcPct val="0"/>
              </a:spcBef>
              <a:spcAft>
                <a:spcPct val="35000"/>
              </a:spcAft>
              <a:buFont typeface="Arial" panose="020B0604020202020204" pitchFamily="34" charset="0"/>
              <a:buChar char="•"/>
            </a:pPr>
            <a:r>
              <a:rPr lang="en-US" sz="1200" dirty="0" smtClean="0">
                <a:solidFill>
                  <a:schemeClr val="tx1"/>
                </a:solidFill>
              </a:rPr>
              <a:t>Pasteurized </a:t>
            </a:r>
            <a:r>
              <a:rPr lang="en-US" sz="1200" dirty="0">
                <a:solidFill>
                  <a:schemeClr val="tx1"/>
                </a:solidFill>
              </a:rPr>
              <a:t>products </a:t>
            </a:r>
            <a:r>
              <a:rPr lang="en-US" sz="1200" dirty="0" smtClean="0">
                <a:solidFill>
                  <a:schemeClr val="tx1"/>
                </a:solidFill>
              </a:rPr>
              <a:t>are compliant with regulations</a:t>
            </a:r>
            <a:endParaRPr lang="en-US" sz="1200" dirty="0">
              <a:solidFill>
                <a:schemeClr val="tx1"/>
              </a:solidFill>
            </a:endParaRPr>
          </a:p>
        </p:txBody>
      </p:sp>
      <p:sp>
        <p:nvSpPr>
          <p:cNvPr id="80" name="Rectangle 79">
            <a:extLst>
              <a:ext uri="{FF2B5EF4-FFF2-40B4-BE49-F238E27FC236}">
                <a16:creationId xmlns:a16="http://schemas.microsoft.com/office/drawing/2014/main" id="{50B648E7-88A3-4103-8B45-AFB38D8D05B9}"/>
              </a:ext>
            </a:extLst>
          </p:cNvPr>
          <p:cNvSpPr/>
          <p:nvPr/>
        </p:nvSpPr>
        <p:spPr>
          <a:xfrm flipV="1">
            <a:off x="410248" y="5751636"/>
            <a:ext cx="1454728" cy="159322"/>
          </a:xfrm>
          <a:prstGeom prst="rect">
            <a:avLst/>
          </a:prstGeom>
          <a:solidFill>
            <a:srgbClr val="444B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3" name="Rectangle 22">
            <a:extLst>
              <a:ext uri="{FF2B5EF4-FFF2-40B4-BE49-F238E27FC236}">
                <a16:creationId xmlns:a16="http://schemas.microsoft.com/office/drawing/2014/main" id="{E6CD7A7D-5846-4B7F-943F-5C9DF5D8F8D9}"/>
              </a:ext>
            </a:extLst>
          </p:cNvPr>
          <p:cNvSpPr/>
          <p:nvPr/>
        </p:nvSpPr>
        <p:spPr>
          <a:xfrm>
            <a:off x="2152182" y="2721070"/>
            <a:ext cx="1515208" cy="3040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endParaRPr lang="en-US" sz="1200" dirty="0" smtClean="0">
              <a:solidFill>
                <a:schemeClr val="tx1"/>
              </a:solidFill>
            </a:endParaRPr>
          </a:p>
          <a:p>
            <a:pPr marL="171450" indent="-171450">
              <a:buFont typeface="Arial" panose="020B0604020202020204" pitchFamily="34" charset="0"/>
              <a:buChar char="•"/>
            </a:pPr>
            <a:r>
              <a:rPr lang="en-US" sz="1200" dirty="0" smtClean="0">
                <a:solidFill>
                  <a:schemeClr val="tx1"/>
                </a:solidFill>
              </a:rPr>
              <a:t>Consistent products ensure nutrition </a:t>
            </a:r>
            <a:r>
              <a:rPr lang="en-US" sz="1200" dirty="0">
                <a:solidFill>
                  <a:schemeClr val="tx1"/>
                </a:solidFill>
              </a:rPr>
              <a:t>and preparation are </a:t>
            </a:r>
            <a:r>
              <a:rPr lang="en-US" sz="1200" dirty="0" smtClean="0">
                <a:solidFill>
                  <a:schemeClr val="tx1"/>
                </a:solidFill>
              </a:rPr>
              <a:t>the same, every day</a:t>
            </a:r>
            <a:endParaRPr lang="en-US" sz="1200" dirty="0">
              <a:solidFill>
                <a:schemeClr val="tx1"/>
              </a:solidFill>
            </a:endParaRP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N</a:t>
            </a:r>
            <a:r>
              <a:rPr lang="en-US" sz="1200" dirty="0" smtClean="0">
                <a:solidFill>
                  <a:schemeClr val="tx1"/>
                </a:solidFill>
              </a:rPr>
              <a:t>ational </a:t>
            </a:r>
            <a:r>
              <a:rPr lang="en-US" sz="1200" dirty="0">
                <a:solidFill>
                  <a:schemeClr val="tx1"/>
                </a:solidFill>
              </a:rPr>
              <a:t>distribution presence and distributor </a:t>
            </a:r>
            <a:r>
              <a:rPr lang="en-US" sz="1200" dirty="0" smtClean="0">
                <a:solidFill>
                  <a:schemeClr val="tx1"/>
                </a:solidFill>
              </a:rPr>
              <a:t>product </a:t>
            </a:r>
            <a:r>
              <a:rPr lang="en-US" sz="1200" dirty="0">
                <a:solidFill>
                  <a:schemeClr val="tx1"/>
                </a:solidFill>
              </a:rPr>
              <a:t>offerings bring assurance of </a:t>
            </a:r>
            <a:r>
              <a:rPr lang="en-US" sz="1200" dirty="0" smtClean="0">
                <a:solidFill>
                  <a:schemeClr val="tx1"/>
                </a:solidFill>
              </a:rPr>
              <a:t>supply</a:t>
            </a:r>
            <a:endParaRPr lang="en-US" sz="1200" dirty="0">
              <a:solidFill>
                <a:schemeClr val="tx1"/>
              </a:solidFill>
            </a:endParaRPr>
          </a:p>
        </p:txBody>
      </p:sp>
      <p:sp>
        <p:nvSpPr>
          <p:cNvPr id="24" name="Rectangle 23">
            <a:extLst>
              <a:ext uri="{FF2B5EF4-FFF2-40B4-BE49-F238E27FC236}">
                <a16:creationId xmlns:a16="http://schemas.microsoft.com/office/drawing/2014/main" id="{B3C95C60-35A6-49D8-8119-B4BF1582F1CB}"/>
              </a:ext>
            </a:extLst>
          </p:cNvPr>
          <p:cNvSpPr/>
          <p:nvPr/>
        </p:nvSpPr>
        <p:spPr>
          <a:xfrm>
            <a:off x="2152182" y="5771128"/>
            <a:ext cx="1518376" cy="141629"/>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5" name="Rectangle 24">
            <a:extLst>
              <a:ext uri="{FF2B5EF4-FFF2-40B4-BE49-F238E27FC236}">
                <a16:creationId xmlns:a16="http://schemas.microsoft.com/office/drawing/2014/main" id="{54E9198B-4261-437D-9698-DFE7C74E49AF}"/>
              </a:ext>
            </a:extLst>
          </p:cNvPr>
          <p:cNvSpPr/>
          <p:nvPr/>
        </p:nvSpPr>
        <p:spPr>
          <a:xfrm>
            <a:off x="3881573" y="2697249"/>
            <a:ext cx="1454728" cy="30832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defTabSz="844550">
              <a:lnSpc>
                <a:spcPct val="90000"/>
              </a:lnSpc>
              <a:spcBef>
                <a:spcPct val="0"/>
              </a:spcBef>
              <a:spcAft>
                <a:spcPct val="35000"/>
              </a:spcAft>
              <a:buFont typeface="Arial" panose="020B0604020202020204" pitchFamily="34" charset="0"/>
              <a:buChar char="•"/>
            </a:pPr>
            <a:endParaRPr lang="en-US" sz="1200" dirty="0" smtClean="0">
              <a:solidFill>
                <a:schemeClr val="tx1"/>
              </a:solidFill>
            </a:endParaRPr>
          </a:p>
          <a:p>
            <a:pPr marL="171450" indent="-171450" defTabSz="844550">
              <a:lnSpc>
                <a:spcPct val="90000"/>
              </a:lnSpc>
              <a:spcBef>
                <a:spcPct val="0"/>
              </a:spcBef>
              <a:spcAft>
                <a:spcPct val="35000"/>
              </a:spcAft>
              <a:buFont typeface="Arial" panose="020B0604020202020204" pitchFamily="34" charset="0"/>
              <a:buChar char="•"/>
            </a:pPr>
            <a:r>
              <a:rPr lang="en-US" sz="1200" dirty="0" smtClean="0">
                <a:solidFill>
                  <a:schemeClr val="tx1"/>
                </a:solidFill>
              </a:rPr>
              <a:t>Value </a:t>
            </a:r>
            <a:r>
              <a:rPr lang="en-US" sz="1200" dirty="0">
                <a:solidFill>
                  <a:schemeClr val="tx1"/>
                </a:solidFill>
              </a:rPr>
              <a:t>added </a:t>
            </a:r>
            <a:r>
              <a:rPr lang="en-US" sz="1200" dirty="0" smtClean="0">
                <a:solidFill>
                  <a:schemeClr val="tx1"/>
                </a:solidFill>
              </a:rPr>
              <a:t>egg </a:t>
            </a:r>
            <a:r>
              <a:rPr lang="en-US" sz="1200" dirty="0">
                <a:solidFill>
                  <a:schemeClr val="tx1"/>
                </a:solidFill>
              </a:rPr>
              <a:t>and </a:t>
            </a:r>
            <a:r>
              <a:rPr lang="en-US" sz="1200" dirty="0" smtClean="0">
                <a:solidFill>
                  <a:schemeClr val="tx1"/>
                </a:solidFill>
              </a:rPr>
              <a:t>potato </a:t>
            </a:r>
            <a:r>
              <a:rPr lang="en-US" sz="1200" dirty="0">
                <a:solidFill>
                  <a:schemeClr val="tx1"/>
                </a:solidFill>
              </a:rPr>
              <a:t>products </a:t>
            </a:r>
            <a:r>
              <a:rPr lang="en-US" sz="1200" dirty="0" smtClean="0">
                <a:solidFill>
                  <a:schemeClr val="tx1"/>
                </a:solidFill>
              </a:rPr>
              <a:t>save time in the kitchen</a:t>
            </a:r>
          </a:p>
          <a:p>
            <a:pPr marL="171450" indent="-171450" defTabSz="844550">
              <a:lnSpc>
                <a:spcPct val="90000"/>
              </a:lnSpc>
              <a:spcBef>
                <a:spcPct val="0"/>
              </a:spcBef>
              <a:spcAft>
                <a:spcPct val="35000"/>
              </a:spcAft>
              <a:buFont typeface="Arial" panose="020B0604020202020204" pitchFamily="34" charset="0"/>
              <a:buChar char="•"/>
            </a:pPr>
            <a:endParaRPr lang="en-US" sz="1200" dirty="0">
              <a:solidFill>
                <a:schemeClr val="tx1"/>
              </a:solidFill>
            </a:endParaRPr>
          </a:p>
          <a:p>
            <a:pPr marL="171450" indent="-171450" defTabSz="844550">
              <a:lnSpc>
                <a:spcPct val="90000"/>
              </a:lnSpc>
              <a:spcBef>
                <a:spcPct val="0"/>
              </a:spcBef>
              <a:spcAft>
                <a:spcPct val="35000"/>
              </a:spcAft>
              <a:buFont typeface="Arial" panose="020B0604020202020204" pitchFamily="34" charset="0"/>
              <a:buChar char="•"/>
            </a:pPr>
            <a:r>
              <a:rPr lang="en-US" sz="1200" dirty="0" smtClean="0">
                <a:solidFill>
                  <a:schemeClr val="tx1"/>
                </a:solidFill>
              </a:rPr>
              <a:t>A </a:t>
            </a:r>
            <a:r>
              <a:rPr lang="en-US" sz="1200" dirty="0">
                <a:solidFill>
                  <a:schemeClr val="tx1"/>
                </a:solidFill>
              </a:rPr>
              <a:t>limited skill set is needed to prepare value added egg and potato </a:t>
            </a:r>
            <a:r>
              <a:rPr lang="en-US" sz="1200" dirty="0" smtClean="0">
                <a:solidFill>
                  <a:schemeClr val="tx1"/>
                </a:solidFill>
              </a:rPr>
              <a:t>products</a:t>
            </a:r>
            <a:endParaRPr lang="en-US" sz="1200" dirty="0">
              <a:solidFill>
                <a:schemeClr val="tx1"/>
              </a:solidFill>
            </a:endParaRPr>
          </a:p>
          <a:p>
            <a:pPr marL="285750" indent="-285750" algn="ctr" defTabSz="844550">
              <a:lnSpc>
                <a:spcPct val="90000"/>
              </a:lnSpc>
              <a:spcBef>
                <a:spcPct val="0"/>
              </a:spcBef>
              <a:spcAft>
                <a:spcPct val="35000"/>
              </a:spcAft>
              <a:buFontTx/>
              <a:buChar char="-"/>
            </a:pPr>
            <a:endParaRPr lang="en-US" sz="1200" dirty="0">
              <a:solidFill>
                <a:schemeClr val="tx1"/>
              </a:solidFill>
            </a:endParaRPr>
          </a:p>
        </p:txBody>
      </p:sp>
      <p:sp>
        <p:nvSpPr>
          <p:cNvPr id="26" name="Rectangle 25">
            <a:extLst>
              <a:ext uri="{FF2B5EF4-FFF2-40B4-BE49-F238E27FC236}">
                <a16:creationId xmlns:a16="http://schemas.microsoft.com/office/drawing/2014/main" id="{F9F94F50-6F3D-49C1-A62E-33C3D1D3E483}"/>
              </a:ext>
            </a:extLst>
          </p:cNvPr>
          <p:cNvSpPr/>
          <p:nvPr/>
        </p:nvSpPr>
        <p:spPr>
          <a:xfrm>
            <a:off x="3881573" y="5780534"/>
            <a:ext cx="1454728" cy="142070"/>
          </a:xfrm>
          <a:prstGeom prst="rect">
            <a:avLst/>
          </a:prstGeom>
          <a:solidFill>
            <a:srgbClr val="024D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7" name="Rectangle 26">
            <a:extLst>
              <a:ext uri="{FF2B5EF4-FFF2-40B4-BE49-F238E27FC236}">
                <a16:creationId xmlns:a16="http://schemas.microsoft.com/office/drawing/2014/main" id="{7B76AB01-CD01-4B07-A419-01CDCDE6FE97}"/>
              </a:ext>
            </a:extLst>
          </p:cNvPr>
          <p:cNvSpPr/>
          <p:nvPr/>
        </p:nvSpPr>
        <p:spPr>
          <a:xfrm>
            <a:off x="5639955" y="2725420"/>
            <a:ext cx="1489392" cy="30801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endParaRPr lang="en-US" sz="1200" dirty="0" smtClean="0">
              <a:solidFill>
                <a:schemeClr val="tx1"/>
              </a:solidFill>
            </a:endParaRPr>
          </a:p>
          <a:p>
            <a:pPr marL="171450" indent="-171450">
              <a:buFont typeface="Arial" panose="020B0604020202020204" pitchFamily="34" charset="0"/>
              <a:buChar char="•"/>
            </a:pPr>
            <a:r>
              <a:rPr lang="en-US" sz="1200" dirty="0" smtClean="0">
                <a:solidFill>
                  <a:schemeClr val="tx1"/>
                </a:solidFill>
              </a:rPr>
              <a:t>Eggs </a:t>
            </a:r>
            <a:r>
              <a:rPr lang="en-US" sz="1200" dirty="0">
                <a:solidFill>
                  <a:schemeClr val="tx1"/>
                </a:solidFill>
              </a:rPr>
              <a:t>are an affordable source of high quality </a:t>
            </a:r>
            <a:r>
              <a:rPr lang="en-US" sz="1200" dirty="0" smtClean="0">
                <a:solidFill>
                  <a:schemeClr val="tx1"/>
                </a:solidFill>
              </a:rPr>
              <a:t>protein</a:t>
            </a:r>
          </a:p>
          <a:p>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O</a:t>
            </a:r>
            <a:r>
              <a:rPr lang="en-US" sz="1200" dirty="0" smtClean="0">
                <a:solidFill>
                  <a:schemeClr val="tx1"/>
                </a:solidFill>
              </a:rPr>
              <a:t>ur </a:t>
            </a:r>
            <a:r>
              <a:rPr lang="en-US" sz="1200" dirty="0">
                <a:solidFill>
                  <a:schemeClr val="tx1"/>
                </a:solidFill>
              </a:rPr>
              <a:t>egg and potatoes allow you to easily manage your food </a:t>
            </a:r>
            <a:r>
              <a:rPr lang="en-US" sz="1200" dirty="0" smtClean="0">
                <a:solidFill>
                  <a:schemeClr val="tx1"/>
                </a:solidFill>
              </a:rPr>
              <a:t>budgets</a:t>
            </a: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Potatoes </a:t>
            </a:r>
            <a:r>
              <a:rPr lang="en-US" sz="1200" dirty="0" smtClean="0">
                <a:solidFill>
                  <a:schemeClr val="tx1"/>
                </a:solidFill>
              </a:rPr>
              <a:t>are a will liked and affordable option</a:t>
            </a:r>
            <a:endParaRPr lang="en-US" sz="1200" dirty="0">
              <a:solidFill>
                <a:schemeClr val="tx1"/>
              </a:solidFill>
            </a:endParaRPr>
          </a:p>
        </p:txBody>
      </p:sp>
      <p:sp>
        <p:nvSpPr>
          <p:cNvPr id="28" name="Rectangle 27">
            <a:extLst>
              <a:ext uri="{FF2B5EF4-FFF2-40B4-BE49-F238E27FC236}">
                <a16:creationId xmlns:a16="http://schemas.microsoft.com/office/drawing/2014/main" id="{6E980C7B-0AE8-43B6-B12B-4FE9CB7116B5}"/>
              </a:ext>
            </a:extLst>
          </p:cNvPr>
          <p:cNvSpPr/>
          <p:nvPr/>
        </p:nvSpPr>
        <p:spPr>
          <a:xfrm>
            <a:off x="5658731" y="5761719"/>
            <a:ext cx="1470616" cy="157608"/>
          </a:xfrm>
          <a:prstGeom prst="rect">
            <a:avLst/>
          </a:prstGeom>
          <a:solidFill>
            <a:srgbClr val="009B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9" name="Rectangle 28">
            <a:extLst>
              <a:ext uri="{FF2B5EF4-FFF2-40B4-BE49-F238E27FC236}">
                <a16:creationId xmlns:a16="http://schemas.microsoft.com/office/drawing/2014/main" id="{30DDD011-2B33-463C-8BB0-7414BED61A0D}"/>
              </a:ext>
            </a:extLst>
          </p:cNvPr>
          <p:cNvSpPr/>
          <p:nvPr/>
        </p:nvSpPr>
        <p:spPr>
          <a:xfrm>
            <a:off x="7352898" y="2721069"/>
            <a:ext cx="1454727" cy="3030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defTabSz="844550">
              <a:lnSpc>
                <a:spcPct val="90000"/>
              </a:lnSpc>
              <a:spcBef>
                <a:spcPct val="0"/>
              </a:spcBef>
              <a:spcAft>
                <a:spcPct val="35000"/>
              </a:spcAft>
              <a:buFont typeface="Arial" panose="020B0604020202020204" pitchFamily="34" charset="0"/>
              <a:buChar char="•"/>
            </a:pPr>
            <a:endParaRPr lang="en-US" sz="1200" dirty="0" smtClean="0">
              <a:solidFill>
                <a:schemeClr val="tx1"/>
              </a:solidFill>
            </a:endParaRPr>
          </a:p>
          <a:p>
            <a:pPr marL="171450" indent="-171450" defTabSz="844550">
              <a:lnSpc>
                <a:spcPct val="90000"/>
              </a:lnSpc>
              <a:spcBef>
                <a:spcPct val="0"/>
              </a:spcBef>
              <a:spcAft>
                <a:spcPct val="35000"/>
              </a:spcAft>
              <a:buFont typeface="Arial" panose="020B0604020202020204" pitchFamily="34" charset="0"/>
              <a:buChar char="•"/>
            </a:pPr>
            <a:r>
              <a:rPr lang="en-US" sz="1200" dirty="0" smtClean="0">
                <a:solidFill>
                  <a:schemeClr val="tx1"/>
                </a:solidFill>
              </a:rPr>
              <a:t>Eggs </a:t>
            </a:r>
            <a:r>
              <a:rPr lang="en-US" sz="1200" dirty="0">
                <a:solidFill>
                  <a:schemeClr val="tx1"/>
                </a:solidFill>
              </a:rPr>
              <a:t>and potatoes serve as a base for adding unique flavor </a:t>
            </a:r>
            <a:r>
              <a:rPr lang="en-US" sz="1200" dirty="0" smtClean="0">
                <a:solidFill>
                  <a:schemeClr val="tx1"/>
                </a:solidFill>
              </a:rPr>
              <a:t>profiles for varying ages and palates</a:t>
            </a:r>
            <a:endParaRPr lang="en-US" sz="1200" dirty="0">
              <a:solidFill>
                <a:schemeClr val="tx1"/>
              </a:solidFill>
            </a:endParaRPr>
          </a:p>
        </p:txBody>
      </p:sp>
      <p:sp>
        <p:nvSpPr>
          <p:cNvPr id="30" name="Rectangle 29">
            <a:extLst>
              <a:ext uri="{FF2B5EF4-FFF2-40B4-BE49-F238E27FC236}">
                <a16:creationId xmlns:a16="http://schemas.microsoft.com/office/drawing/2014/main" id="{8283D7FD-1836-4081-9E7C-9CFB3AD80BFA}"/>
              </a:ext>
            </a:extLst>
          </p:cNvPr>
          <p:cNvSpPr/>
          <p:nvPr/>
        </p:nvSpPr>
        <p:spPr>
          <a:xfrm>
            <a:off x="7352899" y="5751637"/>
            <a:ext cx="1454727" cy="157609"/>
          </a:xfrm>
          <a:prstGeom prst="rect">
            <a:avLst/>
          </a:prstGeom>
          <a:solidFill>
            <a:srgbClr val="009E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Tree>
    <p:extLst>
      <p:ext uri="{BB962C8B-B14F-4D97-AF65-F5344CB8AC3E}">
        <p14:creationId xmlns:p14="http://schemas.microsoft.com/office/powerpoint/2010/main" val="136782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7" y="0"/>
            <a:ext cx="9065453" cy="904973"/>
          </a:xfrm>
        </p:spPr>
        <p:txBody>
          <a:bodyPr>
            <a:normAutofit/>
          </a:bodyPr>
          <a:lstStyle/>
          <a:p>
            <a:pPr algn="ctr"/>
            <a:r>
              <a:rPr lang="en-US" sz="3600" dirty="0" smtClean="0"/>
              <a:t>Egg Nutrition Snapshot</a:t>
            </a:r>
            <a:endParaRPr lang="en-US" sz="3600"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4</a:t>
            </a:fld>
            <a:endParaRPr lang="en-US" dirty="0"/>
          </a:p>
        </p:txBody>
      </p:sp>
      <p:sp>
        <p:nvSpPr>
          <p:cNvPr id="7" name="Content Placeholder 2"/>
          <p:cNvSpPr txBox="1">
            <a:spLocks/>
          </p:cNvSpPr>
          <p:nvPr/>
        </p:nvSpPr>
        <p:spPr>
          <a:xfrm>
            <a:off x="565045" y="1056150"/>
            <a:ext cx="3977217" cy="210629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dirty="0" smtClean="0">
              <a:solidFill>
                <a:srgbClr val="D31044"/>
              </a:solidFill>
            </a:endParaRPr>
          </a:p>
          <a:p>
            <a:r>
              <a:rPr lang="en-US" sz="1600" dirty="0" smtClean="0"/>
              <a:t>Egg proteins are easily digestible and contain all of the essential amino acids.</a:t>
            </a:r>
          </a:p>
          <a:p>
            <a:r>
              <a:rPr lang="en-US" sz="1600" dirty="0" smtClean="0"/>
              <a:t>One egg has only 70 calories but 6 grams of high-quality protein, 5 grams of fat, and 1.6 grams of saturated fat, along with iron, vitamins, minerals, and carotenoids.</a:t>
            </a:r>
          </a:p>
          <a:p>
            <a:r>
              <a:rPr lang="en-US" sz="1600" dirty="0" smtClean="0"/>
              <a:t>Eggs are </a:t>
            </a:r>
            <a:r>
              <a:rPr lang="en-US" sz="1600" dirty="0"/>
              <a:t>the least expensive source of high-quality protein</a:t>
            </a:r>
            <a:r>
              <a:rPr lang="en-US" sz="1600" dirty="0" smtClean="0"/>
              <a:t>.</a:t>
            </a:r>
          </a:p>
          <a:p>
            <a:r>
              <a:rPr lang="en-US" sz="1600" dirty="0" smtClean="0"/>
              <a:t>Value added eggs provide enhanced food safety.</a:t>
            </a:r>
          </a:p>
          <a:p>
            <a:r>
              <a:rPr lang="en-US" sz="1600" dirty="0" smtClean="0"/>
              <a:t>Egg protein has a very high </a:t>
            </a:r>
            <a:r>
              <a:rPr lang="en-US" sz="1600" dirty="0"/>
              <a:t>biological </a:t>
            </a:r>
            <a:r>
              <a:rPr lang="en-US" sz="1600" dirty="0" smtClean="0"/>
              <a:t>value, a </a:t>
            </a:r>
            <a:r>
              <a:rPr lang="en-US" sz="1600" dirty="0"/>
              <a:t>measure of the proportion of absorbed protein from a food </a:t>
            </a:r>
            <a:r>
              <a:rPr lang="en-US" sz="1600" dirty="0" smtClean="0"/>
              <a:t>that becomes incorporated </a:t>
            </a:r>
            <a:r>
              <a:rPr lang="en-US" sz="1600" dirty="0"/>
              <a:t>into </a:t>
            </a:r>
            <a:r>
              <a:rPr lang="en-US" sz="1600" dirty="0" smtClean="0"/>
              <a:t>your body. </a:t>
            </a:r>
            <a:endParaRPr lang="en-US" sz="1600" dirty="0"/>
          </a:p>
        </p:txBody>
      </p:sp>
      <p:graphicFrame>
        <p:nvGraphicFramePr>
          <p:cNvPr id="9" name="Content Placeholder 4"/>
          <p:cNvGraphicFramePr>
            <a:graphicFrameLocks/>
          </p:cNvGraphicFramePr>
          <p:nvPr>
            <p:extLst>
              <p:ext uri="{D42A27DB-BD31-4B8C-83A1-F6EECF244321}">
                <p14:modId xmlns:p14="http://schemas.microsoft.com/office/powerpoint/2010/main" val="874912128"/>
              </p:ext>
            </p:extLst>
          </p:nvPr>
        </p:nvGraphicFramePr>
        <p:xfrm>
          <a:off x="5100906" y="1318898"/>
          <a:ext cx="3025952" cy="3687099"/>
        </p:xfrm>
        <a:graphic>
          <a:graphicData uri="http://schemas.openxmlformats.org/drawingml/2006/table">
            <a:tbl>
              <a:tblPr firstRow="1" bandRow="1">
                <a:tableStyleId>{5C22544A-7EE6-4342-B048-85BDC9FD1C3A}</a:tableStyleId>
              </a:tblPr>
              <a:tblGrid>
                <a:gridCol w="1472451">
                  <a:extLst>
                    <a:ext uri="{9D8B030D-6E8A-4147-A177-3AD203B41FA5}">
                      <a16:colId xmlns:a16="http://schemas.microsoft.com/office/drawing/2014/main" val="394971216"/>
                    </a:ext>
                  </a:extLst>
                </a:gridCol>
                <a:gridCol w="1553501">
                  <a:extLst>
                    <a:ext uri="{9D8B030D-6E8A-4147-A177-3AD203B41FA5}">
                      <a16:colId xmlns:a16="http://schemas.microsoft.com/office/drawing/2014/main" val="3980906195"/>
                    </a:ext>
                  </a:extLst>
                </a:gridCol>
              </a:tblGrid>
              <a:tr h="522259">
                <a:tc gridSpan="2">
                  <a:txBody>
                    <a:bodyPr/>
                    <a:lstStyle/>
                    <a:p>
                      <a:pPr algn="ctr" fontAlgn="t"/>
                      <a:r>
                        <a:rPr lang="en-US" sz="1600" dirty="0" smtClean="0">
                          <a:effectLst/>
                        </a:rPr>
                        <a:t>Biological</a:t>
                      </a:r>
                      <a:r>
                        <a:rPr lang="en-US" sz="1600" baseline="0" dirty="0" smtClean="0">
                          <a:effectLst/>
                        </a:rPr>
                        <a:t> Values of Protein</a:t>
                      </a:r>
                      <a:endParaRPr lang="en-US" sz="1600" dirty="0">
                        <a:effectLst/>
                      </a:endParaRPr>
                    </a:p>
                  </a:txBody>
                  <a:tcPr marL="50800" marR="50800" marT="50800" marB="50800" anchor="ctr">
                    <a:solidFill>
                      <a:srgbClr val="D51045"/>
                    </a:solidFill>
                  </a:tcPr>
                </a:tc>
                <a:tc hMerge="1">
                  <a:txBody>
                    <a:bodyPr/>
                    <a:lstStyle/>
                    <a:p>
                      <a:pPr algn="ctr" fontAlgn="t"/>
                      <a:endParaRPr lang="en-US" sz="1200" dirty="0">
                        <a:effectLst/>
                      </a:endParaRPr>
                    </a:p>
                  </a:txBody>
                  <a:tcPr marL="50800" marR="50800" marT="50800" marB="50800" anchor="ctr">
                    <a:solidFill>
                      <a:srgbClr val="D51045"/>
                    </a:solidFill>
                  </a:tcPr>
                </a:tc>
                <a:extLst>
                  <a:ext uri="{0D108BD9-81ED-4DB2-BD59-A6C34878D82A}">
                    <a16:rowId xmlns:a16="http://schemas.microsoft.com/office/drawing/2014/main" val="655995599"/>
                  </a:ext>
                </a:extLst>
              </a:tr>
              <a:tr h="553220">
                <a:tc gridSpan="2">
                  <a:txBody>
                    <a:bodyPr/>
                    <a:lstStyle/>
                    <a:p>
                      <a:pPr algn="ctr"/>
                      <a:r>
                        <a:rPr lang="en-US" sz="1100" dirty="0" smtClean="0"/>
                        <a:t>On a scale, with 100 representing top efficiency, these are the biological values</a:t>
                      </a:r>
                      <a:r>
                        <a:rPr lang="en-US" sz="1100" baseline="0" dirty="0" smtClean="0"/>
                        <a:t> of proteins in several foods. </a:t>
                      </a:r>
                      <a:endParaRPr lang="en-US" sz="1100" dirty="0"/>
                    </a:p>
                  </a:txBody>
                  <a:tcPr marL="50800" marR="50800" marT="50800" marB="50800" anchor="ctr"/>
                </a:tc>
                <a:tc hMerge="1">
                  <a:txBody>
                    <a:bodyPr/>
                    <a:lstStyle/>
                    <a:p>
                      <a:endParaRPr lang="en-US" dirty="0"/>
                    </a:p>
                  </a:txBody>
                  <a:tcPr marL="50800" marR="50800" marT="50800" marB="50800" anchor="ctr"/>
                </a:tc>
                <a:extLst>
                  <a:ext uri="{0D108BD9-81ED-4DB2-BD59-A6C34878D82A}">
                    <a16:rowId xmlns:a16="http://schemas.microsoft.com/office/drawing/2014/main" val="1422995391"/>
                  </a:ext>
                </a:extLst>
              </a:tr>
              <a:tr h="261158">
                <a:tc>
                  <a:txBody>
                    <a:bodyPr/>
                    <a:lstStyle/>
                    <a:p>
                      <a:pPr algn="l" fontAlgn="t"/>
                      <a:r>
                        <a:rPr lang="en-US" sz="1200" dirty="0" smtClean="0">
                          <a:solidFill>
                            <a:srgbClr val="333333"/>
                          </a:solidFill>
                          <a:effectLst/>
                        </a:rPr>
                        <a:t> Whole Egg</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93.7</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821404688"/>
                  </a:ext>
                </a:extLst>
              </a:tr>
              <a:tr h="261158">
                <a:tc>
                  <a:txBody>
                    <a:bodyPr/>
                    <a:lstStyle/>
                    <a:p>
                      <a:pPr algn="l" fontAlgn="t"/>
                      <a:r>
                        <a:rPr lang="en-US" sz="1200" dirty="0" smtClean="0">
                          <a:solidFill>
                            <a:srgbClr val="333333"/>
                          </a:solidFill>
                          <a:effectLst/>
                        </a:rPr>
                        <a:t> Milk</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84.5</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1563127598"/>
                  </a:ext>
                </a:extLst>
              </a:tr>
              <a:tr h="261158">
                <a:tc>
                  <a:txBody>
                    <a:bodyPr/>
                    <a:lstStyle/>
                    <a:p>
                      <a:pPr algn="l" fontAlgn="t"/>
                      <a:r>
                        <a:rPr lang="en-US" sz="1200" dirty="0" smtClean="0">
                          <a:solidFill>
                            <a:srgbClr val="333333"/>
                          </a:solidFill>
                          <a:effectLst/>
                        </a:rPr>
                        <a:t> Fish</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76.0</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401391474"/>
                  </a:ext>
                </a:extLst>
              </a:tr>
              <a:tr h="261158">
                <a:tc>
                  <a:txBody>
                    <a:bodyPr/>
                    <a:lstStyle/>
                    <a:p>
                      <a:pPr algn="l" fontAlgn="t"/>
                      <a:r>
                        <a:rPr lang="en-US" sz="1200" dirty="0" smtClean="0">
                          <a:solidFill>
                            <a:srgbClr val="333333"/>
                          </a:solidFill>
                          <a:effectLst/>
                        </a:rPr>
                        <a:t> Beef</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74.3</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3847951511"/>
                  </a:ext>
                </a:extLst>
              </a:tr>
              <a:tr h="261158">
                <a:tc>
                  <a:txBody>
                    <a:bodyPr/>
                    <a:lstStyle/>
                    <a:p>
                      <a:pPr algn="l" fontAlgn="t"/>
                      <a:r>
                        <a:rPr lang="en-US" sz="1200" dirty="0" smtClean="0">
                          <a:solidFill>
                            <a:srgbClr val="333333"/>
                          </a:solidFill>
                          <a:effectLst/>
                        </a:rPr>
                        <a:t> Soybean</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72.8</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1739317072"/>
                  </a:ext>
                </a:extLst>
              </a:tr>
              <a:tr h="261158">
                <a:tc>
                  <a:txBody>
                    <a:bodyPr/>
                    <a:lstStyle/>
                    <a:p>
                      <a:pPr algn="l" fontAlgn="t"/>
                      <a:r>
                        <a:rPr lang="en-US" sz="1200" dirty="0" smtClean="0">
                          <a:solidFill>
                            <a:srgbClr val="333333"/>
                          </a:solidFill>
                          <a:effectLst/>
                        </a:rPr>
                        <a:t> Rice, Polished</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64.0</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3062477258"/>
                  </a:ext>
                </a:extLst>
              </a:tr>
              <a:tr h="261158">
                <a:tc>
                  <a:txBody>
                    <a:bodyPr/>
                    <a:lstStyle/>
                    <a:p>
                      <a:pPr algn="l" fontAlgn="t"/>
                      <a:r>
                        <a:rPr lang="en-US" sz="1200" dirty="0" smtClean="0">
                          <a:solidFill>
                            <a:srgbClr val="333333"/>
                          </a:solidFill>
                          <a:effectLst/>
                        </a:rPr>
                        <a:t> Wheat,</a:t>
                      </a:r>
                      <a:r>
                        <a:rPr lang="en-US" sz="1200" baseline="0" dirty="0" smtClean="0">
                          <a:solidFill>
                            <a:srgbClr val="333333"/>
                          </a:solidFill>
                          <a:effectLst/>
                        </a:rPr>
                        <a:t> Whole</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64.0</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4089906129"/>
                  </a:ext>
                </a:extLst>
              </a:tr>
              <a:tr h="261158">
                <a:tc>
                  <a:txBody>
                    <a:bodyPr/>
                    <a:lstStyle/>
                    <a:p>
                      <a:pPr algn="l" fontAlgn="t"/>
                      <a:r>
                        <a:rPr lang="en-US" sz="1200" dirty="0" smtClean="0">
                          <a:solidFill>
                            <a:srgbClr val="333333"/>
                          </a:solidFill>
                          <a:effectLst/>
                        </a:rPr>
                        <a:t> Corn</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60.0</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2861081864"/>
                  </a:ext>
                </a:extLst>
              </a:tr>
              <a:tr h="261158">
                <a:tc>
                  <a:txBody>
                    <a:bodyPr/>
                    <a:lstStyle/>
                    <a:p>
                      <a:pPr algn="l" fontAlgn="t"/>
                      <a:r>
                        <a:rPr lang="en-US" sz="1200" dirty="0" smtClean="0">
                          <a:solidFill>
                            <a:srgbClr val="333333"/>
                          </a:solidFill>
                          <a:effectLst/>
                        </a:rPr>
                        <a:t> Beans, Dry</a:t>
                      </a:r>
                      <a:endParaRPr lang="en-US" sz="1200" dirty="0">
                        <a:solidFill>
                          <a:srgbClr val="333333"/>
                        </a:solidFill>
                        <a:effectLst/>
                      </a:endParaRPr>
                    </a:p>
                  </a:txBody>
                  <a:tcPr marL="50800" marR="50800" marT="50800" marB="50800" anchor="ctr"/>
                </a:tc>
                <a:tc>
                  <a:txBody>
                    <a:bodyPr/>
                    <a:lstStyle/>
                    <a:p>
                      <a:pPr algn="ctr" fontAlgn="t"/>
                      <a:r>
                        <a:rPr lang="en-US" sz="1200" dirty="0" smtClean="0">
                          <a:solidFill>
                            <a:srgbClr val="333333"/>
                          </a:solidFill>
                          <a:effectLst/>
                        </a:rPr>
                        <a:t>58.0</a:t>
                      </a:r>
                      <a:endParaRPr lang="en-US" sz="1200" dirty="0">
                        <a:solidFill>
                          <a:srgbClr val="333333"/>
                        </a:solidFill>
                        <a:effectLst/>
                      </a:endParaRPr>
                    </a:p>
                  </a:txBody>
                  <a:tcPr marL="50800" marR="50800" marT="50800" marB="50800" anchor="ctr"/>
                </a:tc>
                <a:extLst>
                  <a:ext uri="{0D108BD9-81ED-4DB2-BD59-A6C34878D82A}">
                    <a16:rowId xmlns:a16="http://schemas.microsoft.com/office/drawing/2014/main" val="2738639046"/>
                  </a:ext>
                </a:extLst>
              </a:tr>
            </a:tbl>
          </a:graphicData>
        </a:graphic>
      </p:graphicFrame>
      <p:sp>
        <p:nvSpPr>
          <p:cNvPr id="11" name="TextBox 10"/>
          <p:cNvSpPr txBox="1"/>
          <p:nvPr/>
        </p:nvSpPr>
        <p:spPr>
          <a:xfrm>
            <a:off x="1430867" y="6310313"/>
            <a:ext cx="6409266" cy="338554"/>
          </a:xfrm>
          <a:prstGeom prst="rect">
            <a:avLst/>
          </a:prstGeom>
          <a:noFill/>
        </p:spPr>
        <p:txBody>
          <a:bodyPr wrap="square" rtlCol="0">
            <a:spAutoFit/>
          </a:bodyPr>
          <a:lstStyle/>
          <a:p>
            <a:pPr algn="ctr" defTabSz="915578">
              <a:defRPr/>
            </a:pPr>
            <a:r>
              <a:rPr lang="en-US" sz="800" dirty="0" smtClean="0">
                <a:solidFill>
                  <a:schemeClr val="tx1">
                    <a:lumMod val="25000"/>
                    <a:lumOff val="75000"/>
                  </a:schemeClr>
                </a:solidFill>
              </a:rPr>
              <a:t>Source: https</a:t>
            </a:r>
            <a:r>
              <a:rPr lang="en-US" sz="800" dirty="0">
                <a:solidFill>
                  <a:schemeClr val="tx1">
                    <a:lumMod val="25000"/>
                    <a:lumOff val="75000"/>
                  </a:schemeClr>
                </a:solidFill>
              </a:rPr>
              <a:t>://www.incredibleegg.org/egg-nutrition/egg-facts/</a:t>
            </a:r>
          </a:p>
          <a:p>
            <a:pPr algn="ctr" defTabSz="915578">
              <a:defRPr/>
            </a:pPr>
            <a:r>
              <a:rPr lang="en-US" sz="800" dirty="0" smtClean="0">
                <a:solidFill>
                  <a:schemeClr val="tx1">
                    <a:lumMod val="25000"/>
                    <a:lumOff val="75000"/>
                  </a:schemeClr>
                </a:solidFill>
              </a:rPr>
              <a:t>Source</a:t>
            </a:r>
            <a:r>
              <a:rPr lang="en-US" sz="800" dirty="0">
                <a:solidFill>
                  <a:schemeClr val="tx1">
                    <a:lumMod val="25000"/>
                    <a:lumOff val="75000"/>
                  </a:schemeClr>
                </a:solidFill>
              </a:rPr>
              <a:t>: Food and Agriculture Organization of the United Nations</a:t>
            </a:r>
          </a:p>
        </p:txBody>
      </p:sp>
    </p:spTree>
    <p:extLst>
      <p:ext uri="{BB962C8B-B14F-4D97-AF65-F5344CB8AC3E}">
        <p14:creationId xmlns:p14="http://schemas.microsoft.com/office/powerpoint/2010/main" val="3636614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342CF4-53F6-41AE-947E-231409777EFC}" type="slidenum">
              <a:rPr lang="en-US" smtClean="0"/>
              <a:pPr/>
              <a:t>5</a:t>
            </a:fld>
            <a:endParaRPr lang="en-US" dirty="0"/>
          </a:p>
        </p:txBody>
      </p:sp>
      <p:sp>
        <p:nvSpPr>
          <p:cNvPr id="5" name="Title 1"/>
          <p:cNvSpPr>
            <a:spLocks noGrp="1"/>
          </p:cNvSpPr>
          <p:nvPr>
            <p:ph type="title"/>
          </p:nvPr>
        </p:nvSpPr>
        <p:spPr>
          <a:xfrm>
            <a:off x="478141" y="-150019"/>
            <a:ext cx="8229600" cy="1143000"/>
          </a:xfrm>
        </p:spPr>
        <p:txBody>
          <a:bodyPr>
            <a:noAutofit/>
          </a:bodyPr>
          <a:lstStyle/>
          <a:p>
            <a:pPr algn="ctr"/>
            <a:r>
              <a:rPr lang="en-US" sz="2800" spc="100" dirty="0" smtClean="0">
                <a:solidFill>
                  <a:srgbClr val="1F272C"/>
                </a:solidFill>
              </a:rPr>
              <a:t>Caramelized </a:t>
            </a:r>
            <a:r>
              <a:rPr lang="en-US" sz="2800" spc="100" dirty="0">
                <a:solidFill>
                  <a:srgbClr val="1F272C"/>
                </a:solidFill>
              </a:rPr>
              <a:t>Onion, Potato and Feta Frittata</a:t>
            </a:r>
            <a:endParaRPr lang="en-US" sz="2800" b="0" spc="100" dirty="0">
              <a:solidFill>
                <a:srgbClr val="1F272C"/>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59204938"/>
              </p:ext>
            </p:extLst>
          </p:nvPr>
        </p:nvGraphicFramePr>
        <p:xfrm>
          <a:off x="420593" y="3597653"/>
          <a:ext cx="2769173" cy="2449326"/>
        </p:xfrm>
        <a:graphic>
          <a:graphicData uri="http://schemas.openxmlformats.org/drawingml/2006/table">
            <a:tbl>
              <a:tblPr firstRow="1" bandRow="1">
                <a:tableStyleId>{5940675A-B579-460E-94D1-54222C63F5DA}</a:tableStyleId>
              </a:tblPr>
              <a:tblGrid>
                <a:gridCol w="1998113">
                  <a:extLst>
                    <a:ext uri="{9D8B030D-6E8A-4147-A177-3AD203B41FA5}">
                      <a16:colId xmlns:a16="http://schemas.microsoft.com/office/drawing/2014/main" val="3131210324"/>
                    </a:ext>
                  </a:extLst>
                </a:gridCol>
                <a:gridCol w="771060">
                  <a:extLst>
                    <a:ext uri="{9D8B030D-6E8A-4147-A177-3AD203B41FA5}">
                      <a16:colId xmlns:a16="http://schemas.microsoft.com/office/drawing/2014/main" val="2706829318"/>
                    </a:ext>
                  </a:extLst>
                </a:gridCol>
              </a:tblGrid>
              <a:tr h="400665">
                <a:tc gridSpan="2">
                  <a:txBody>
                    <a:bodyPr/>
                    <a:lstStyle/>
                    <a:p>
                      <a:pPr algn="ctr"/>
                      <a:r>
                        <a:rPr lang="en-US" b="0" i="0" spc="100" baseline="0" dirty="0" smtClean="0">
                          <a:solidFill>
                            <a:srgbClr val="D31145"/>
                          </a:solidFill>
                          <a:effectLst/>
                          <a:latin typeface="Rockwell" panose="02060603020205020403" pitchFamily="18" charset="0"/>
                        </a:rPr>
                        <a:t>Ingredients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36659017"/>
                  </a:ext>
                </a:extLst>
              </a:tr>
              <a:tr h="315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Greens your choice (Kale, Arugula, Spinach)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6 Cups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6468168"/>
                  </a:ext>
                </a:extLst>
              </a:tr>
              <a:tr h="260228">
                <a:tc>
                  <a:txBody>
                    <a:bodyPr/>
                    <a:lstStyle/>
                    <a:p>
                      <a:r>
                        <a:rPr lang="en-US" sz="800" dirty="0" smtClean="0"/>
                        <a:t>Onion sliced</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3 Cups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85191841"/>
                  </a:ext>
                </a:extLst>
              </a:tr>
              <a:tr h="262137">
                <a:tc>
                  <a:txBody>
                    <a:bodyPr/>
                    <a:lstStyle/>
                    <a:p>
                      <a:r>
                        <a:rPr lang="en-US" sz="800" dirty="0" smtClean="0"/>
                        <a:t>Olive oil</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¼</a:t>
                      </a:r>
                      <a:r>
                        <a:rPr lang="en-US" sz="800" baseline="0" dirty="0" smtClean="0">
                          <a:latin typeface="+mn-lt"/>
                        </a:rPr>
                        <a:t> cup</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8669262"/>
                  </a:ext>
                </a:extLst>
              </a:tr>
              <a:tr h="315496">
                <a:tc>
                  <a:txBody>
                    <a:bodyPr/>
                    <a:lstStyle/>
                    <a:p>
                      <a:r>
                        <a:rPr lang="en-US" sz="800" dirty="0" smtClean="0"/>
                        <a:t>Simply Potatoes® Small Diced Potatoes,</a:t>
                      </a:r>
                      <a:r>
                        <a:rPr lang="en-US" sz="800" baseline="0" dirty="0" smtClean="0"/>
                        <a:t> 20169-15110-00</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3</a:t>
                      </a:r>
                      <a:r>
                        <a:rPr lang="en-US" sz="800" baseline="0" dirty="0" smtClean="0">
                          <a:latin typeface="+mn-lt"/>
                        </a:rPr>
                        <a:t> lbs.</a:t>
                      </a:r>
                      <a:endParaRPr lang="en-US" sz="800" dirty="0" smtClean="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44162168"/>
                  </a:ext>
                </a:extLst>
              </a:tr>
              <a:tr h="260228">
                <a:tc>
                  <a:txBody>
                    <a:bodyPr/>
                    <a:lstStyle/>
                    <a:p>
                      <a:r>
                        <a:rPr lang="en-US" sz="800" dirty="0" smtClean="0"/>
                        <a:t>Feta Crumbled</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2 Cups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1619006"/>
                  </a:ext>
                </a:extLst>
              </a:tr>
              <a:tr h="315496">
                <a:tc>
                  <a:txBody>
                    <a:bodyPr/>
                    <a:lstStyle/>
                    <a:p>
                      <a:r>
                        <a:rPr lang="en-US" sz="800" dirty="0" smtClean="0"/>
                        <a:t>Papetti’s® Liquid Whole Eggs, </a:t>
                      </a:r>
                    </a:p>
                    <a:p>
                      <a:r>
                        <a:rPr lang="en-US" sz="800" dirty="0" smtClean="0"/>
                        <a:t>46025-91200-00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r>
                        <a:rPr lang="en-US" sz="800" dirty="0" smtClean="0">
                          <a:latin typeface="+mn-lt"/>
                        </a:rPr>
                        <a:t>13</a:t>
                      </a:r>
                      <a:r>
                        <a:rPr lang="en-US" sz="800" baseline="0" dirty="0" smtClean="0">
                          <a:latin typeface="+mn-lt"/>
                        </a:rPr>
                        <a:t> lbs.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81636289"/>
                  </a:ext>
                </a:extLst>
              </a:tr>
              <a:tr h="260228">
                <a:tc>
                  <a:txBody>
                    <a:bodyPr/>
                    <a:lstStyle/>
                    <a:p>
                      <a:r>
                        <a:rPr lang="en-US" sz="800" dirty="0" smtClean="0"/>
                        <a:t>Pepper</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800" dirty="0" smtClean="0">
                          <a:latin typeface="+mn-lt"/>
                        </a:rPr>
                        <a:t>To taste</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1658786"/>
                  </a:ext>
                </a:extLst>
              </a:tr>
            </a:tbl>
          </a:graphicData>
        </a:graphic>
      </p:graphicFrame>
      <p:sp>
        <p:nvSpPr>
          <p:cNvPr id="9" name="TextBox 8"/>
          <p:cNvSpPr txBox="1"/>
          <p:nvPr/>
        </p:nvSpPr>
        <p:spPr>
          <a:xfrm>
            <a:off x="4706679" y="1118373"/>
            <a:ext cx="3994408" cy="2169825"/>
          </a:xfrm>
          <a:prstGeom prst="rect">
            <a:avLst/>
          </a:prstGeom>
          <a:noFill/>
        </p:spPr>
        <p:txBody>
          <a:bodyPr wrap="square" rtlCol="0" anchor="ctr">
            <a:spAutoFit/>
          </a:bodyPr>
          <a:lstStyle/>
          <a:p>
            <a:pPr>
              <a:spcAft>
                <a:spcPts val="600"/>
              </a:spcAft>
            </a:pPr>
            <a:r>
              <a:rPr lang="en-US" sz="1200" b="1" dirty="0"/>
              <a:t>An easy to prepare, better for you frittata featuring onions, greens, egg and potatoes. </a:t>
            </a:r>
            <a:endParaRPr lang="en-US" sz="1200" b="1" dirty="0" smtClean="0"/>
          </a:p>
          <a:p>
            <a:pPr>
              <a:spcAft>
                <a:spcPts val="600"/>
              </a:spcAft>
            </a:pPr>
            <a:endParaRPr lang="en-US" sz="800" b="1" dirty="0" smtClean="0">
              <a:solidFill>
                <a:srgbClr val="D31245"/>
              </a:solidFill>
            </a:endParaRPr>
          </a:p>
          <a:p>
            <a:pPr marL="285750" indent="-285750">
              <a:spcAft>
                <a:spcPts val="600"/>
              </a:spcAft>
              <a:buFont typeface="Courier New" panose="02070309020205020404" pitchFamily="49" charset="0"/>
              <a:buChar char="­"/>
            </a:pPr>
            <a:r>
              <a:rPr lang="en-US" sz="1200" b="1" dirty="0" smtClean="0">
                <a:solidFill>
                  <a:srgbClr val="D31245"/>
                </a:solidFill>
              </a:rPr>
              <a:t>Featuring</a:t>
            </a:r>
            <a:r>
              <a:rPr lang="en-US" sz="1200" b="1" dirty="0" smtClean="0"/>
              <a:t>:</a:t>
            </a:r>
            <a:r>
              <a:rPr lang="en-US" sz="1200" dirty="0" smtClean="0"/>
              <a:t> </a:t>
            </a:r>
            <a:r>
              <a:rPr lang="en-US" sz="1200" dirty="0"/>
              <a:t>Simply Potatoes® Small Diced Potatoes, 20169-15110-00</a:t>
            </a:r>
          </a:p>
          <a:p>
            <a:pPr marL="285750" indent="-285750">
              <a:spcAft>
                <a:spcPts val="600"/>
              </a:spcAft>
              <a:buFont typeface="Courier New" panose="02070309020205020404" pitchFamily="49" charset="0"/>
              <a:buChar char="­"/>
            </a:pPr>
            <a:r>
              <a:rPr lang="en-US" sz="1200" b="1" dirty="0">
                <a:solidFill>
                  <a:srgbClr val="D31044"/>
                </a:solidFill>
              </a:rPr>
              <a:t>Featuring</a:t>
            </a:r>
            <a:r>
              <a:rPr lang="en-US" sz="1200" dirty="0"/>
              <a:t>: Papetti’s® Liquid Whole Eggs, </a:t>
            </a:r>
            <a:r>
              <a:rPr lang="en-US" sz="1200" dirty="0" smtClean="0"/>
              <a:t>46025-91200-00</a:t>
            </a:r>
          </a:p>
          <a:p>
            <a:pPr marL="285750" indent="-285750">
              <a:spcAft>
                <a:spcPts val="600"/>
              </a:spcAft>
              <a:buFont typeface="Courier New" panose="02070309020205020404" pitchFamily="49" charset="0"/>
              <a:buChar char="­"/>
            </a:pPr>
            <a:r>
              <a:rPr lang="en-US" sz="1200" b="1" dirty="0" smtClean="0">
                <a:solidFill>
                  <a:srgbClr val="D31245"/>
                </a:solidFill>
              </a:rPr>
              <a:t>Servings: </a:t>
            </a:r>
            <a:r>
              <a:rPr lang="en-US" sz="1200" dirty="0" smtClean="0"/>
              <a:t>24</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86412127"/>
              </p:ext>
            </p:extLst>
          </p:nvPr>
        </p:nvGraphicFramePr>
        <p:xfrm>
          <a:off x="3659171" y="3597653"/>
          <a:ext cx="3156300" cy="2449326"/>
        </p:xfrm>
        <a:graphic>
          <a:graphicData uri="http://schemas.openxmlformats.org/drawingml/2006/table">
            <a:tbl>
              <a:tblPr firstRow="1" bandRow="1">
                <a:tableStyleId>{5940675A-B579-460E-94D1-54222C63F5DA}</a:tableStyleId>
              </a:tblPr>
              <a:tblGrid>
                <a:gridCol w="3156300">
                  <a:extLst>
                    <a:ext uri="{9D8B030D-6E8A-4147-A177-3AD203B41FA5}">
                      <a16:colId xmlns:a16="http://schemas.microsoft.com/office/drawing/2014/main" val="3131210324"/>
                    </a:ext>
                  </a:extLst>
                </a:gridCol>
              </a:tblGrid>
              <a:tr h="2449326">
                <a:tc>
                  <a:txBody>
                    <a:bodyPr/>
                    <a:lstStyle/>
                    <a:p>
                      <a:pPr lvl="0" algn="l">
                        <a:defRPr/>
                      </a:pPr>
                      <a:r>
                        <a:rPr lang="en-US" spc="100" dirty="0" smtClean="0">
                          <a:solidFill>
                            <a:srgbClr val="D31145"/>
                          </a:solidFill>
                          <a:latin typeface="Rockwell" panose="02060603020205020403" pitchFamily="18" charset="0"/>
                        </a:rPr>
                        <a:t>Directions</a:t>
                      </a:r>
                      <a:endParaRPr lang="en-US" spc="100" dirty="0">
                        <a:solidFill>
                          <a:srgbClr val="D31145"/>
                        </a:solidFill>
                        <a:latin typeface="Rockwell" panose="02060603020205020403" pitchFamily="18" charset="0"/>
                      </a:endParaRPr>
                    </a:p>
                    <a:p>
                      <a:pPr lvl="0" algn="l">
                        <a:defRPr/>
                      </a:pPr>
                      <a:endParaRPr lang="en-US" sz="1000" kern="1200" dirty="0" smtClean="0">
                        <a:solidFill>
                          <a:schemeClr val="tx1"/>
                        </a:solidFill>
                        <a:latin typeface="+mn-lt"/>
                        <a:ea typeface="+mn-ea"/>
                        <a:cs typeface="+mn-cs"/>
                      </a:endParaRPr>
                    </a:p>
                    <a:p>
                      <a:pPr marL="228600" lvl="0" indent="-228600" algn="l">
                        <a:buFont typeface="+mj-lt"/>
                        <a:buAutoNum type="arabicPeriod"/>
                        <a:defRPr/>
                      </a:pPr>
                      <a:r>
                        <a:rPr lang="en-US" sz="900" kern="1200" dirty="0" smtClean="0">
                          <a:solidFill>
                            <a:schemeClr val="tx1"/>
                          </a:solidFill>
                          <a:latin typeface="+mn-lt"/>
                          <a:ea typeface="+mn-ea"/>
                          <a:cs typeface="+mn-cs"/>
                        </a:rPr>
                        <a:t>In large pan over medium heat sauté onions in oil until browned</a:t>
                      </a:r>
                    </a:p>
                    <a:p>
                      <a:pPr marL="228600" lvl="0" indent="-228600" algn="l">
                        <a:buFont typeface="+mj-lt"/>
                        <a:buAutoNum type="arabicPeriod"/>
                        <a:defRPr/>
                      </a:pPr>
                      <a:r>
                        <a:rPr lang="en-US" sz="900" kern="1200" dirty="0" smtClean="0">
                          <a:solidFill>
                            <a:schemeClr val="tx1"/>
                          </a:solidFill>
                          <a:latin typeface="+mn-lt"/>
                          <a:ea typeface="+mn-ea"/>
                          <a:cs typeface="+mn-cs"/>
                        </a:rPr>
                        <a:t>In large bowl mix greens, onions, potatoes cheese and seasoning</a:t>
                      </a:r>
                    </a:p>
                    <a:p>
                      <a:pPr marL="228600" lvl="0" indent="-228600" algn="l">
                        <a:buFont typeface="+mj-lt"/>
                        <a:buAutoNum type="arabicPeriod"/>
                        <a:defRPr/>
                      </a:pPr>
                      <a:r>
                        <a:rPr lang="en-US" sz="900" kern="1200" dirty="0" smtClean="0">
                          <a:solidFill>
                            <a:schemeClr val="tx1"/>
                          </a:solidFill>
                          <a:latin typeface="+mn-lt"/>
                          <a:ea typeface="+mn-ea"/>
                          <a:cs typeface="+mn-cs"/>
                        </a:rPr>
                        <a:t>Equally distribute potato mixture in to ½ 2-inch hotel pans that has been sprayed with oil</a:t>
                      </a:r>
                    </a:p>
                    <a:p>
                      <a:pPr marL="228600" lvl="0" indent="-228600" algn="l">
                        <a:buFont typeface="+mj-lt"/>
                        <a:buAutoNum type="arabicPeriod"/>
                        <a:defRPr/>
                      </a:pPr>
                      <a:r>
                        <a:rPr lang="en-US" sz="900" kern="1200" dirty="0" smtClean="0">
                          <a:solidFill>
                            <a:schemeClr val="tx1"/>
                          </a:solidFill>
                          <a:latin typeface="+mn-lt"/>
                          <a:ea typeface="+mn-ea"/>
                          <a:cs typeface="+mn-cs"/>
                        </a:rPr>
                        <a:t>Pour eggs over potato mixture in each pan until ¼ inch to the top, stir so all vegetables and potatoes are covered by egg</a:t>
                      </a:r>
                    </a:p>
                    <a:p>
                      <a:pPr marL="228600" lvl="0" indent="-228600" algn="l">
                        <a:buFont typeface="+mj-lt"/>
                        <a:buAutoNum type="arabicPeriod"/>
                        <a:defRPr/>
                      </a:pPr>
                      <a:r>
                        <a:rPr lang="en-US" sz="900" kern="1200" dirty="0" smtClean="0">
                          <a:solidFill>
                            <a:schemeClr val="tx1"/>
                          </a:solidFill>
                          <a:latin typeface="+mn-lt"/>
                          <a:ea typeface="+mn-ea"/>
                          <a:cs typeface="+mn-cs"/>
                        </a:rPr>
                        <a:t>Bake at 350° F uncovered until set and internal temperature reaches 155° F</a:t>
                      </a:r>
                    </a:p>
                    <a:p>
                      <a:pPr marL="228600" lvl="0" indent="-228600" algn="l">
                        <a:buFont typeface="+mj-lt"/>
                        <a:buAutoNum type="arabicPeriod"/>
                        <a:defRPr/>
                      </a:pPr>
                      <a:r>
                        <a:rPr lang="en-US" sz="900" kern="1200" dirty="0" smtClean="0">
                          <a:solidFill>
                            <a:schemeClr val="tx1"/>
                          </a:solidFill>
                          <a:latin typeface="+mn-lt"/>
                          <a:ea typeface="+mn-ea"/>
                          <a:cs typeface="+mn-cs"/>
                        </a:rPr>
                        <a:t>Remove from oven and let set for 15 min before cutting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659017"/>
                  </a:ext>
                </a:extLst>
              </a:tr>
            </a:tbl>
          </a:graphicData>
        </a:graphic>
      </p:graphicFrame>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828" t="19210" r="5745" b="12365"/>
          <a:stretch/>
        </p:blipFill>
        <p:spPr>
          <a:xfrm>
            <a:off x="420593" y="877375"/>
            <a:ext cx="3710609" cy="2473739"/>
          </a:xfrm>
          <a:prstGeom prst="rect">
            <a:avLst/>
          </a:prstGeom>
        </p:spPr>
      </p:pic>
      <p:pic>
        <p:nvPicPr>
          <p:cNvPr id="8" name="Picture 7"/>
          <p:cNvPicPr/>
          <p:nvPr/>
        </p:nvPicPr>
        <p:blipFill>
          <a:blip r:embed="rId3"/>
          <a:stretch>
            <a:fillRect/>
          </a:stretch>
        </p:blipFill>
        <p:spPr>
          <a:xfrm>
            <a:off x="7049386" y="2772682"/>
            <a:ext cx="1813005" cy="3115770"/>
          </a:xfrm>
          <a:prstGeom prst="rect">
            <a:avLst/>
          </a:prstGeom>
          <a:ln w="3175">
            <a:solidFill>
              <a:schemeClr val="tx1"/>
            </a:solidFill>
          </a:ln>
        </p:spPr>
      </p:pic>
      <p:sp>
        <p:nvSpPr>
          <p:cNvPr id="4" name="Rectangle 3"/>
          <p:cNvSpPr/>
          <p:nvPr/>
        </p:nvSpPr>
        <p:spPr>
          <a:xfrm>
            <a:off x="7049386" y="2772682"/>
            <a:ext cx="1813005" cy="31157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913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142" b="6082"/>
          <a:stretch/>
        </p:blipFill>
        <p:spPr>
          <a:xfrm>
            <a:off x="420592" y="877375"/>
            <a:ext cx="3710609" cy="2475328"/>
          </a:xfrm>
          <a:prstGeom prst="rect">
            <a:avLst/>
          </a:prstGeom>
        </p:spPr>
      </p:pic>
      <p:sp>
        <p:nvSpPr>
          <p:cNvPr id="2" name="Slide Number Placeholder 1"/>
          <p:cNvSpPr>
            <a:spLocks noGrp="1"/>
          </p:cNvSpPr>
          <p:nvPr>
            <p:ph type="sldNum" sz="quarter" idx="12"/>
          </p:nvPr>
        </p:nvSpPr>
        <p:spPr/>
        <p:txBody>
          <a:bodyPr/>
          <a:lstStyle/>
          <a:p>
            <a:fld id="{DA342CF4-53F6-41AE-947E-231409777EFC}" type="slidenum">
              <a:rPr lang="en-US" smtClean="0"/>
              <a:pPr/>
              <a:t>6</a:t>
            </a:fld>
            <a:endParaRPr lang="en-US" dirty="0"/>
          </a:p>
        </p:txBody>
      </p:sp>
      <p:sp>
        <p:nvSpPr>
          <p:cNvPr id="5" name="Title 1"/>
          <p:cNvSpPr>
            <a:spLocks noGrp="1"/>
          </p:cNvSpPr>
          <p:nvPr>
            <p:ph type="title"/>
          </p:nvPr>
        </p:nvSpPr>
        <p:spPr>
          <a:xfrm>
            <a:off x="478141" y="-150019"/>
            <a:ext cx="8229600" cy="1143000"/>
          </a:xfrm>
        </p:spPr>
        <p:txBody>
          <a:bodyPr>
            <a:noAutofit/>
          </a:bodyPr>
          <a:lstStyle/>
          <a:p>
            <a:pPr algn="ctr"/>
            <a:r>
              <a:rPr lang="en-US" sz="2800" spc="100" dirty="0" smtClean="0">
                <a:solidFill>
                  <a:srgbClr val="1F272C"/>
                </a:solidFill>
              </a:rPr>
              <a:t>Silver Dollar Protein Banana Pancakes</a:t>
            </a:r>
            <a:endParaRPr lang="en-US" sz="2800" b="0" spc="100" dirty="0">
              <a:solidFill>
                <a:srgbClr val="1F272C"/>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35216253"/>
              </p:ext>
            </p:extLst>
          </p:nvPr>
        </p:nvGraphicFramePr>
        <p:xfrm>
          <a:off x="420593" y="3597653"/>
          <a:ext cx="2769173" cy="1682609"/>
        </p:xfrm>
        <a:graphic>
          <a:graphicData uri="http://schemas.openxmlformats.org/drawingml/2006/table">
            <a:tbl>
              <a:tblPr firstRow="1" bandRow="1">
                <a:tableStyleId>{5940675A-B579-460E-94D1-54222C63F5DA}</a:tableStyleId>
              </a:tblPr>
              <a:tblGrid>
                <a:gridCol w="1998113">
                  <a:extLst>
                    <a:ext uri="{9D8B030D-6E8A-4147-A177-3AD203B41FA5}">
                      <a16:colId xmlns:a16="http://schemas.microsoft.com/office/drawing/2014/main" val="3131210324"/>
                    </a:ext>
                  </a:extLst>
                </a:gridCol>
                <a:gridCol w="771060">
                  <a:extLst>
                    <a:ext uri="{9D8B030D-6E8A-4147-A177-3AD203B41FA5}">
                      <a16:colId xmlns:a16="http://schemas.microsoft.com/office/drawing/2014/main" val="2706829318"/>
                    </a:ext>
                  </a:extLst>
                </a:gridCol>
              </a:tblGrid>
              <a:tr h="400665">
                <a:tc gridSpan="2">
                  <a:txBody>
                    <a:bodyPr/>
                    <a:lstStyle/>
                    <a:p>
                      <a:pPr algn="ctr"/>
                      <a:r>
                        <a:rPr lang="en-US" b="0" i="0" spc="100" baseline="0" dirty="0" smtClean="0">
                          <a:solidFill>
                            <a:srgbClr val="D31145"/>
                          </a:solidFill>
                          <a:effectLst/>
                          <a:latin typeface="Rockwell" panose="02060603020205020403" pitchFamily="18" charset="0"/>
                        </a:rPr>
                        <a:t>Ingredients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36659017"/>
                  </a:ext>
                </a:extLst>
              </a:tr>
              <a:tr h="315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Peeled Banana</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32 oz. (approx.</a:t>
                      </a:r>
                      <a:r>
                        <a:rPr lang="en-US" sz="800" baseline="0" dirty="0" smtClean="0">
                          <a:latin typeface="+mn-lt"/>
                        </a:rPr>
                        <a:t> 3) </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6468168"/>
                  </a:ext>
                </a:extLst>
              </a:tr>
              <a:tr h="369031">
                <a:tc>
                  <a:txBody>
                    <a:bodyPr/>
                    <a:lstStyle/>
                    <a:p>
                      <a:r>
                        <a:rPr lang="en-US" sz="800" dirty="0" smtClean="0"/>
                        <a:t>Papetti’s® Liquid Whole Eggs, </a:t>
                      </a:r>
                    </a:p>
                    <a:p>
                      <a:r>
                        <a:rPr lang="en-US" sz="800" dirty="0" smtClean="0"/>
                        <a:t>46025-91200-00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12 oz.</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85191841"/>
                  </a:ext>
                </a:extLst>
              </a:tr>
              <a:tr h="262137">
                <a:tc>
                  <a:txBody>
                    <a:bodyPr/>
                    <a:lstStyle/>
                    <a:p>
                      <a:r>
                        <a:rPr lang="en-US" sz="800" dirty="0" smtClean="0"/>
                        <a:t>Olive oil</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¼</a:t>
                      </a:r>
                      <a:r>
                        <a:rPr lang="en-US" sz="800" baseline="0" dirty="0" smtClean="0">
                          <a:latin typeface="+mn-lt"/>
                        </a:rPr>
                        <a:t> cup</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8669262"/>
                  </a:ext>
                </a:extLst>
              </a:tr>
              <a:tr h="315496">
                <a:tc>
                  <a:txBody>
                    <a:bodyPr/>
                    <a:lstStyle/>
                    <a:p>
                      <a:r>
                        <a:rPr lang="en-US" sz="800" dirty="0" smtClean="0"/>
                        <a:t>Baking Powder</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1</a:t>
                      </a:r>
                      <a:r>
                        <a:rPr lang="en-US" sz="800" baseline="0" dirty="0" smtClean="0">
                          <a:latin typeface="+mn-lt"/>
                        </a:rPr>
                        <a:t> tsp.</a:t>
                      </a:r>
                      <a:endParaRPr lang="en-US" sz="800" dirty="0" smtClean="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44162168"/>
                  </a:ext>
                </a:extLst>
              </a:tr>
            </a:tbl>
          </a:graphicData>
        </a:graphic>
      </p:graphicFrame>
      <p:sp>
        <p:nvSpPr>
          <p:cNvPr id="9" name="TextBox 8"/>
          <p:cNvSpPr txBox="1"/>
          <p:nvPr/>
        </p:nvSpPr>
        <p:spPr>
          <a:xfrm>
            <a:off x="4706679" y="1249178"/>
            <a:ext cx="3994408" cy="1908215"/>
          </a:xfrm>
          <a:prstGeom prst="rect">
            <a:avLst/>
          </a:prstGeom>
          <a:noFill/>
        </p:spPr>
        <p:txBody>
          <a:bodyPr wrap="square" rtlCol="0" anchor="ctr">
            <a:spAutoFit/>
          </a:bodyPr>
          <a:lstStyle/>
          <a:p>
            <a:pPr>
              <a:spcAft>
                <a:spcPts val="600"/>
              </a:spcAft>
            </a:pPr>
            <a:r>
              <a:rPr lang="en-US" sz="1200" b="1" dirty="0"/>
              <a:t>A healthful spin on a breakfast favorite. These banana pancakes are high in protein and delicious! </a:t>
            </a:r>
            <a:endParaRPr lang="en-US" sz="1200" b="1" dirty="0" smtClean="0"/>
          </a:p>
          <a:p>
            <a:pPr>
              <a:spcAft>
                <a:spcPts val="600"/>
              </a:spcAft>
            </a:pPr>
            <a:endParaRPr lang="en-US" sz="800" b="1" dirty="0" smtClean="0">
              <a:solidFill>
                <a:srgbClr val="D31245"/>
              </a:solidFill>
            </a:endParaRPr>
          </a:p>
          <a:p>
            <a:pPr marL="285750" indent="-285750">
              <a:spcAft>
                <a:spcPts val="600"/>
              </a:spcAft>
              <a:buFont typeface="Courier New" panose="02070309020205020404" pitchFamily="49" charset="0"/>
              <a:buChar char="­"/>
            </a:pPr>
            <a:r>
              <a:rPr lang="en-US" sz="1200" b="1" dirty="0">
                <a:solidFill>
                  <a:srgbClr val="D31044"/>
                </a:solidFill>
              </a:rPr>
              <a:t>Featuring</a:t>
            </a:r>
            <a:r>
              <a:rPr lang="en-US" sz="1200" dirty="0"/>
              <a:t>: Papetti’s® Liquid Whole Eggs, 46025-91200-00</a:t>
            </a:r>
          </a:p>
          <a:p>
            <a:pPr marL="285750" indent="-285750">
              <a:spcAft>
                <a:spcPts val="600"/>
              </a:spcAft>
              <a:buFont typeface="Courier New" panose="02070309020205020404" pitchFamily="49" charset="0"/>
              <a:buChar char="­"/>
            </a:pPr>
            <a:r>
              <a:rPr lang="en-US" sz="1200" b="1" dirty="0" smtClean="0">
                <a:solidFill>
                  <a:srgbClr val="D31245"/>
                </a:solidFill>
              </a:rPr>
              <a:t>Servings: </a:t>
            </a:r>
            <a:r>
              <a:rPr lang="en-US" sz="1200" dirty="0" smtClean="0"/>
              <a:t>24/25 Pancakes, Portion Size 4-5 Pancakes</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163904456"/>
              </p:ext>
            </p:extLst>
          </p:nvPr>
        </p:nvGraphicFramePr>
        <p:xfrm>
          <a:off x="3659171" y="3597653"/>
          <a:ext cx="3133516" cy="1836274"/>
        </p:xfrm>
        <a:graphic>
          <a:graphicData uri="http://schemas.openxmlformats.org/drawingml/2006/table">
            <a:tbl>
              <a:tblPr firstRow="1" bandRow="1">
                <a:tableStyleId>{5940675A-B579-460E-94D1-54222C63F5DA}</a:tableStyleId>
              </a:tblPr>
              <a:tblGrid>
                <a:gridCol w="3133516">
                  <a:extLst>
                    <a:ext uri="{9D8B030D-6E8A-4147-A177-3AD203B41FA5}">
                      <a16:colId xmlns:a16="http://schemas.microsoft.com/office/drawing/2014/main" val="3131210324"/>
                    </a:ext>
                  </a:extLst>
                </a:gridCol>
              </a:tblGrid>
              <a:tr h="1836274">
                <a:tc>
                  <a:txBody>
                    <a:bodyPr/>
                    <a:lstStyle/>
                    <a:p>
                      <a:pPr lvl="0" algn="l">
                        <a:defRPr/>
                      </a:pPr>
                      <a:r>
                        <a:rPr lang="en-US" spc="100" dirty="0" smtClean="0">
                          <a:solidFill>
                            <a:srgbClr val="D31145"/>
                          </a:solidFill>
                          <a:latin typeface="Rockwell" panose="02060603020205020403" pitchFamily="18" charset="0"/>
                        </a:rPr>
                        <a:t>Directions</a:t>
                      </a:r>
                      <a:endParaRPr lang="en-US" spc="100" dirty="0">
                        <a:solidFill>
                          <a:srgbClr val="D31145"/>
                        </a:solidFill>
                        <a:latin typeface="Rockwell" panose="02060603020205020403" pitchFamily="18" charset="0"/>
                      </a:endParaRPr>
                    </a:p>
                    <a:p>
                      <a:pPr lvl="0" algn="l">
                        <a:defRPr/>
                      </a:pPr>
                      <a:endParaRPr lang="en-US" sz="1000" kern="1200" dirty="0" smtClean="0">
                        <a:solidFill>
                          <a:schemeClr val="tx1"/>
                        </a:solidFill>
                        <a:latin typeface="+mn-lt"/>
                        <a:ea typeface="+mn-ea"/>
                        <a:cs typeface="+mn-cs"/>
                      </a:endParaRPr>
                    </a:p>
                    <a:p>
                      <a:pPr marL="228600" lvl="0" indent="-228600" algn="l">
                        <a:buFont typeface="+mj-lt"/>
                        <a:buAutoNum type="arabicPeriod"/>
                        <a:defRPr/>
                      </a:pPr>
                      <a:r>
                        <a:rPr lang="en-US" sz="900" kern="1200" dirty="0" smtClean="0">
                          <a:solidFill>
                            <a:schemeClr val="tx1"/>
                          </a:solidFill>
                          <a:latin typeface="+mn-lt"/>
                          <a:ea typeface="+mn-ea"/>
                          <a:cs typeface="+mn-cs"/>
                        </a:rPr>
                        <a:t>Mash bananas in a large mixing bowl or mixer.</a:t>
                      </a:r>
                    </a:p>
                    <a:p>
                      <a:pPr marL="228600" lvl="0" indent="-228600" algn="l">
                        <a:buFont typeface="+mj-lt"/>
                        <a:buAutoNum type="arabicPeriod"/>
                        <a:defRPr/>
                      </a:pPr>
                      <a:r>
                        <a:rPr lang="en-US" sz="900" kern="1200" dirty="0" smtClean="0">
                          <a:solidFill>
                            <a:schemeClr val="tx1"/>
                          </a:solidFill>
                          <a:latin typeface="+mn-lt"/>
                          <a:ea typeface="+mn-ea"/>
                          <a:cs typeface="+mn-cs"/>
                        </a:rPr>
                        <a:t>Add eggs and oil and mix on medium speed until frothy, </a:t>
                      </a:r>
                    </a:p>
                    <a:p>
                      <a:pPr marL="228600" lvl="0" indent="-228600" algn="l">
                        <a:buFont typeface="+mj-lt"/>
                        <a:buAutoNum type="arabicPeriod"/>
                        <a:defRPr/>
                      </a:pPr>
                      <a:r>
                        <a:rPr lang="en-US" sz="900" kern="1200" dirty="0" smtClean="0">
                          <a:solidFill>
                            <a:schemeClr val="tx1"/>
                          </a:solidFill>
                          <a:latin typeface="+mn-lt"/>
                          <a:ea typeface="+mn-ea"/>
                          <a:cs typeface="+mn-cs"/>
                        </a:rPr>
                        <a:t>While mixing, slowly add baking powder and mix thoroughly.</a:t>
                      </a:r>
                    </a:p>
                    <a:p>
                      <a:pPr marL="228600" lvl="0" indent="-228600" algn="l">
                        <a:buFont typeface="+mj-lt"/>
                        <a:buAutoNum type="arabicPeriod"/>
                        <a:defRPr/>
                      </a:pPr>
                      <a:r>
                        <a:rPr lang="en-US" sz="900" kern="1200" dirty="0" smtClean="0">
                          <a:solidFill>
                            <a:schemeClr val="tx1"/>
                          </a:solidFill>
                          <a:latin typeface="+mn-lt"/>
                          <a:ea typeface="+mn-ea"/>
                          <a:cs typeface="+mn-cs"/>
                        </a:rPr>
                        <a:t>Heat skillet on medium-high and add about 2-3 tablespoons of batter (use a small ladle or 1/4 cup measuring cup filled a little more than halfway)</a:t>
                      </a:r>
                    </a:p>
                    <a:p>
                      <a:pPr marL="228600" lvl="0" indent="-228600" algn="l">
                        <a:buFont typeface="+mj-lt"/>
                        <a:buAutoNum type="arabicPeriod"/>
                        <a:defRPr/>
                      </a:pPr>
                      <a:r>
                        <a:rPr lang="en-US" sz="900" kern="1200" dirty="0" smtClean="0">
                          <a:solidFill>
                            <a:schemeClr val="tx1"/>
                          </a:solidFill>
                          <a:latin typeface="+mn-lt"/>
                          <a:ea typeface="+mn-ea"/>
                          <a:cs typeface="+mn-cs"/>
                        </a:rPr>
                        <a:t>The batter should sizzle immediately. Flip each pancake gently after 1 minute and cook for 1 more minute. Remove carefully and serve hot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659017"/>
                  </a:ext>
                </a:extLst>
              </a:tr>
            </a:tbl>
          </a:graphicData>
        </a:graphic>
      </p:graphicFrame>
      <p:pic>
        <p:nvPicPr>
          <p:cNvPr id="11" name="Picture 10"/>
          <p:cNvPicPr/>
          <p:nvPr/>
        </p:nvPicPr>
        <p:blipFill>
          <a:blip r:embed="rId3"/>
          <a:stretch>
            <a:fillRect/>
          </a:stretch>
        </p:blipFill>
        <p:spPr>
          <a:xfrm>
            <a:off x="7049386" y="2724790"/>
            <a:ext cx="1820421" cy="3190858"/>
          </a:xfrm>
          <a:prstGeom prst="rect">
            <a:avLst/>
          </a:prstGeom>
        </p:spPr>
      </p:pic>
      <p:sp>
        <p:nvSpPr>
          <p:cNvPr id="13" name="Rectangle 12"/>
          <p:cNvSpPr/>
          <p:nvPr/>
        </p:nvSpPr>
        <p:spPr>
          <a:xfrm>
            <a:off x="7049386" y="2772682"/>
            <a:ext cx="1813005" cy="31157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575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692" t="19455" r="16430" b="5667"/>
          <a:stretch/>
        </p:blipFill>
        <p:spPr>
          <a:xfrm>
            <a:off x="420593" y="877375"/>
            <a:ext cx="3710609" cy="2473739"/>
          </a:xfrm>
          <a:prstGeom prst="rect">
            <a:avLst/>
          </a:prstGeom>
        </p:spPr>
      </p:pic>
      <p:pic>
        <p:nvPicPr>
          <p:cNvPr id="11" name="Picture 10"/>
          <p:cNvPicPr/>
          <p:nvPr/>
        </p:nvPicPr>
        <p:blipFill>
          <a:blip r:embed="rId4"/>
          <a:stretch>
            <a:fillRect/>
          </a:stretch>
        </p:blipFill>
        <p:spPr>
          <a:xfrm>
            <a:off x="6996081" y="2784285"/>
            <a:ext cx="1846757" cy="3092563"/>
          </a:xfrm>
          <a:prstGeom prst="rect">
            <a:avLst/>
          </a:prstGeom>
        </p:spPr>
      </p:pic>
      <p:sp>
        <p:nvSpPr>
          <p:cNvPr id="2" name="Slide Number Placeholder 1"/>
          <p:cNvSpPr>
            <a:spLocks noGrp="1"/>
          </p:cNvSpPr>
          <p:nvPr>
            <p:ph type="sldNum" sz="quarter" idx="12"/>
          </p:nvPr>
        </p:nvSpPr>
        <p:spPr/>
        <p:txBody>
          <a:bodyPr/>
          <a:lstStyle/>
          <a:p>
            <a:fld id="{DA342CF4-53F6-41AE-947E-231409777EFC}" type="slidenum">
              <a:rPr lang="en-US" smtClean="0"/>
              <a:pPr/>
              <a:t>7</a:t>
            </a:fld>
            <a:endParaRPr lang="en-US" dirty="0"/>
          </a:p>
        </p:txBody>
      </p:sp>
      <p:sp>
        <p:nvSpPr>
          <p:cNvPr id="5" name="Title 1"/>
          <p:cNvSpPr>
            <a:spLocks noGrp="1"/>
          </p:cNvSpPr>
          <p:nvPr>
            <p:ph type="title"/>
          </p:nvPr>
        </p:nvSpPr>
        <p:spPr>
          <a:xfrm>
            <a:off x="478141" y="-150019"/>
            <a:ext cx="8229600" cy="1143000"/>
          </a:xfrm>
        </p:spPr>
        <p:txBody>
          <a:bodyPr>
            <a:noAutofit/>
          </a:bodyPr>
          <a:lstStyle/>
          <a:p>
            <a:pPr algn="ctr"/>
            <a:r>
              <a:rPr lang="en-US" sz="2800" spc="100" dirty="0" smtClean="0">
                <a:solidFill>
                  <a:srgbClr val="1F272C"/>
                </a:solidFill>
              </a:rPr>
              <a:t>Egg </a:t>
            </a:r>
            <a:r>
              <a:rPr lang="en-US" sz="2800" spc="100" dirty="0">
                <a:solidFill>
                  <a:srgbClr val="1F272C"/>
                </a:solidFill>
              </a:rPr>
              <a:t>and Cheese Pita </a:t>
            </a:r>
            <a:r>
              <a:rPr lang="en-US" sz="2800" spc="100" dirty="0" smtClean="0">
                <a:solidFill>
                  <a:srgbClr val="1F272C"/>
                </a:solidFill>
              </a:rPr>
              <a:t>with </a:t>
            </a:r>
            <a:r>
              <a:rPr lang="en-US" sz="2800" spc="100" dirty="0">
                <a:solidFill>
                  <a:srgbClr val="1F272C"/>
                </a:solidFill>
              </a:rPr>
              <a:t>Onion and Basil</a:t>
            </a:r>
            <a:endParaRPr lang="en-US" sz="2800" b="0" spc="100" dirty="0">
              <a:solidFill>
                <a:srgbClr val="1F272C"/>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63329554"/>
              </p:ext>
            </p:extLst>
          </p:nvPr>
        </p:nvGraphicFramePr>
        <p:xfrm>
          <a:off x="420593" y="3597653"/>
          <a:ext cx="2769173" cy="2464450"/>
        </p:xfrm>
        <a:graphic>
          <a:graphicData uri="http://schemas.openxmlformats.org/drawingml/2006/table">
            <a:tbl>
              <a:tblPr firstRow="1" bandRow="1">
                <a:tableStyleId>{5940675A-B579-460E-94D1-54222C63F5DA}</a:tableStyleId>
              </a:tblPr>
              <a:tblGrid>
                <a:gridCol w="1998113">
                  <a:extLst>
                    <a:ext uri="{9D8B030D-6E8A-4147-A177-3AD203B41FA5}">
                      <a16:colId xmlns:a16="http://schemas.microsoft.com/office/drawing/2014/main" val="3131210324"/>
                    </a:ext>
                  </a:extLst>
                </a:gridCol>
                <a:gridCol w="771060">
                  <a:extLst>
                    <a:ext uri="{9D8B030D-6E8A-4147-A177-3AD203B41FA5}">
                      <a16:colId xmlns:a16="http://schemas.microsoft.com/office/drawing/2014/main" val="2706829318"/>
                    </a:ext>
                  </a:extLst>
                </a:gridCol>
              </a:tblGrid>
              <a:tr h="365392">
                <a:tc gridSpan="2">
                  <a:txBody>
                    <a:bodyPr/>
                    <a:lstStyle/>
                    <a:p>
                      <a:pPr algn="ctr"/>
                      <a:r>
                        <a:rPr lang="en-US" b="0" i="0" spc="100" baseline="0" dirty="0" smtClean="0">
                          <a:solidFill>
                            <a:srgbClr val="D31145"/>
                          </a:solidFill>
                          <a:effectLst/>
                          <a:latin typeface="Rockwell" panose="02060603020205020403" pitchFamily="18" charset="0"/>
                        </a:rPr>
                        <a:t>Ingredients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36659017"/>
                  </a:ext>
                </a:extLst>
              </a:tr>
              <a:tr h="287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Pita Pocket, warm cut in half</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24 </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6468168"/>
                  </a:ext>
                </a:extLst>
              </a:tr>
              <a:tr h="237319">
                <a:tc>
                  <a:txBody>
                    <a:bodyPr/>
                    <a:lstStyle/>
                    <a:p>
                      <a:r>
                        <a:rPr lang="en-US" sz="800" dirty="0" smtClean="0"/>
                        <a:t>Olive Oil</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2 Tbs.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85191841"/>
                  </a:ext>
                </a:extLst>
              </a:tr>
              <a:tr h="239060">
                <a:tc>
                  <a:txBody>
                    <a:bodyPr/>
                    <a:lstStyle/>
                    <a:p>
                      <a:r>
                        <a:rPr lang="en-US" sz="800" dirty="0" smtClean="0"/>
                        <a:t>Yellow Onion thinly sliced</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6 cups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8669262"/>
                  </a:ext>
                </a:extLst>
              </a:tr>
              <a:tr h="287721">
                <a:tc>
                  <a:txBody>
                    <a:bodyPr/>
                    <a:lstStyle/>
                    <a:p>
                      <a:r>
                        <a:rPr lang="en-US" sz="800" dirty="0" smtClean="0"/>
                        <a:t>Cherry Tomatoes cut in half</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1 lb.</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44162168"/>
                  </a:ext>
                </a:extLst>
              </a:tr>
              <a:tr h="237319">
                <a:tc>
                  <a:txBody>
                    <a:bodyPr/>
                    <a:lstStyle/>
                    <a:p>
                      <a:r>
                        <a:rPr lang="en-US" sz="800" dirty="0" smtClean="0"/>
                        <a:t>Fresh Basil chopped</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1</a:t>
                      </a:r>
                      <a:r>
                        <a:rPr lang="en-US" sz="800" baseline="0" dirty="0" smtClean="0">
                          <a:latin typeface="+mn-lt"/>
                        </a:rPr>
                        <a:t> &amp; 1/2</a:t>
                      </a:r>
                      <a:r>
                        <a:rPr lang="en-US" sz="800" dirty="0" smtClean="0">
                          <a:latin typeface="+mn-lt"/>
                        </a:rPr>
                        <a:t> Cups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1619006"/>
                  </a:ext>
                </a:extLst>
              </a:tr>
              <a:tr h="305763">
                <a:tc>
                  <a:txBody>
                    <a:bodyPr/>
                    <a:lstStyle/>
                    <a:p>
                      <a:r>
                        <a:rPr lang="en-US" sz="800" dirty="0" smtClean="0"/>
                        <a:t>Papetti’s® Liquid Whole Eggs, </a:t>
                      </a:r>
                    </a:p>
                    <a:p>
                      <a:r>
                        <a:rPr lang="en-US" sz="800" dirty="0" smtClean="0"/>
                        <a:t>46025-91200-00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r>
                        <a:rPr lang="en-US" sz="800" baseline="0" dirty="0" smtClean="0">
                          <a:latin typeface="+mn-lt"/>
                        </a:rPr>
                        <a:t>84 oz.</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81636289"/>
                  </a:ext>
                </a:extLst>
              </a:tr>
              <a:tr h="237319">
                <a:tc>
                  <a:txBody>
                    <a:bodyPr/>
                    <a:lstStyle/>
                    <a:p>
                      <a:r>
                        <a:rPr lang="en-US" sz="800" dirty="0" smtClean="0"/>
                        <a:t>Feta Cheese, Crumbled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800" dirty="0" smtClean="0">
                          <a:latin typeface="+mn-lt"/>
                        </a:rPr>
                        <a:t>12</a:t>
                      </a:r>
                      <a:r>
                        <a:rPr lang="en-US" sz="800" baseline="0" dirty="0" smtClean="0">
                          <a:latin typeface="+mn-lt"/>
                        </a:rPr>
                        <a:t> oz.</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1658786"/>
                  </a:ext>
                </a:extLst>
              </a:tr>
              <a:tr h="237319">
                <a:tc>
                  <a:txBody>
                    <a:bodyPr/>
                    <a:lstStyle/>
                    <a:p>
                      <a:r>
                        <a:rPr lang="en-US" sz="800" dirty="0" smtClean="0"/>
                        <a:t>Black Pepper</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FE3"/>
                    </a:solidFill>
                  </a:tcPr>
                </a:tc>
                <a:tc>
                  <a:txBody>
                    <a:bodyPr/>
                    <a:lstStyle/>
                    <a:p>
                      <a:r>
                        <a:rPr lang="en-US" sz="800" dirty="0" smtClean="0">
                          <a:latin typeface="+mn-lt"/>
                        </a:rPr>
                        <a:t>1 tsp</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FE3"/>
                    </a:solidFill>
                  </a:tcPr>
                </a:tc>
                <a:extLst>
                  <a:ext uri="{0D108BD9-81ED-4DB2-BD59-A6C34878D82A}">
                    <a16:rowId xmlns:a16="http://schemas.microsoft.com/office/drawing/2014/main" val="1234260299"/>
                  </a:ext>
                </a:extLst>
              </a:tr>
            </a:tbl>
          </a:graphicData>
        </a:graphic>
      </p:graphicFrame>
      <p:sp>
        <p:nvSpPr>
          <p:cNvPr id="9" name="TextBox 8"/>
          <p:cNvSpPr txBox="1"/>
          <p:nvPr/>
        </p:nvSpPr>
        <p:spPr>
          <a:xfrm>
            <a:off x="4706679" y="1441538"/>
            <a:ext cx="3994408" cy="1523494"/>
          </a:xfrm>
          <a:prstGeom prst="rect">
            <a:avLst/>
          </a:prstGeom>
          <a:noFill/>
        </p:spPr>
        <p:txBody>
          <a:bodyPr wrap="square" rtlCol="0" anchor="ctr">
            <a:spAutoFit/>
          </a:bodyPr>
          <a:lstStyle/>
          <a:p>
            <a:pPr>
              <a:spcAft>
                <a:spcPts val="600"/>
              </a:spcAft>
            </a:pPr>
            <a:r>
              <a:rPr lang="en-US" sz="1200" b="1" dirty="0"/>
              <a:t>A high flavor pita sandwich that can be served for breakfast or lunch. </a:t>
            </a:r>
            <a:endParaRPr lang="en-US" sz="800" b="1" dirty="0" smtClean="0">
              <a:solidFill>
                <a:srgbClr val="D31245"/>
              </a:solidFill>
            </a:endParaRPr>
          </a:p>
          <a:p>
            <a:pPr marL="285750" indent="-285750">
              <a:spcAft>
                <a:spcPts val="600"/>
              </a:spcAft>
              <a:buFont typeface="Courier New" panose="02070309020205020404" pitchFamily="49" charset="0"/>
              <a:buChar char="­"/>
            </a:pPr>
            <a:r>
              <a:rPr lang="en-US" sz="1200" b="1" dirty="0" smtClean="0">
                <a:solidFill>
                  <a:srgbClr val="D31245"/>
                </a:solidFill>
              </a:rPr>
              <a:t>Featuring</a:t>
            </a:r>
            <a:r>
              <a:rPr lang="en-US" sz="1200" b="1" dirty="0" smtClean="0"/>
              <a:t>:</a:t>
            </a:r>
            <a:r>
              <a:rPr lang="en-US" sz="1200" dirty="0" smtClean="0"/>
              <a:t> </a:t>
            </a:r>
            <a:r>
              <a:rPr lang="en-US" sz="1200" dirty="0"/>
              <a:t>Papetti’s® Liquid Whole Eggs, </a:t>
            </a:r>
            <a:r>
              <a:rPr lang="en-US" sz="1200" dirty="0" smtClean="0"/>
              <a:t>46025-91200-00</a:t>
            </a:r>
          </a:p>
          <a:p>
            <a:pPr marL="285750" indent="-285750">
              <a:spcAft>
                <a:spcPts val="600"/>
              </a:spcAft>
              <a:buFont typeface="Courier New" panose="02070309020205020404" pitchFamily="49" charset="0"/>
              <a:buChar char="­"/>
            </a:pPr>
            <a:r>
              <a:rPr lang="en-US" sz="1200" b="1" dirty="0" smtClean="0">
                <a:solidFill>
                  <a:srgbClr val="D31245"/>
                </a:solidFill>
              </a:rPr>
              <a:t>Servings: </a:t>
            </a:r>
            <a:r>
              <a:rPr lang="en-US" sz="1200" dirty="0" smtClean="0"/>
              <a:t>24</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48097105"/>
              </p:ext>
            </p:extLst>
          </p:nvPr>
        </p:nvGraphicFramePr>
        <p:xfrm>
          <a:off x="3659170" y="3597652"/>
          <a:ext cx="3029013" cy="2346960"/>
        </p:xfrm>
        <a:graphic>
          <a:graphicData uri="http://schemas.openxmlformats.org/drawingml/2006/table">
            <a:tbl>
              <a:tblPr firstRow="1" bandRow="1">
                <a:tableStyleId>{5940675A-B579-460E-94D1-54222C63F5DA}</a:tableStyleId>
              </a:tblPr>
              <a:tblGrid>
                <a:gridCol w="3029013">
                  <a:extLst>
                    <a:ext uri="{9D8B030D-6E8A-4147-A177-3AD203B41FA5}">
                      <a16:colId xmlns:a16="http://schemas.microsoft.com/office/drawing/2014/main" val="3131210324"/>
                    </a:ext>
                  </a:extLst>
                </a:gridCol>
              </a:tblGrid>
              <a:tr h="2334503">
                <a:tc>
                  <a:txBody>
                    <a:bodyPr/>
                    <a:lstStyle/>
                    <a:p>
                      <a:pPr lvl="0" algn="l">
                        <a:defRPr/>
                      </a:pPr>
                      <a:r>
                        <a:rPr lang="en-US" spc="100" dirty="0" smtClean="0">
                          <a:solidFill>
                            <a:srgbClr val="D31145"/>
                          </a:solidFill>
                          <a:latin typeface="Rockwell" panose="02060603020205020403" pitchFamily="18" charset="0"/>
                        </a:rPr>
                        <a:t>Directions</a:t>
                      </a:r>
                      <a:endParaRPr lang="en-US" spc="100" dirty="0">
                        <a:solidFill>
                          <a:srgbClr val="D31145"/>
                        </a:solidFill>
                        <a:latin typeface="Rockwell" panose="02060603020205020403" pitchFamily="18" charset="0"/>
                      </a:endParaRPr>
                    </a:p>
                    <a:p>
                      <a:pPr lvl="0" algn="l">
                        <a:defRPr/>
                      </a:pPr>
                      <a:endParaRPr lang="en-US" sz="1000" kern="1200" dirty="0" smtClean="0">
                        <a:solidFill>
                          <a:schemeClr val="tx1"/>
                        </a:solidFill>
                        <a:latin typeface="+mn-lt"/>
                        <a:ea typeface="+mn-ea"/>
                        <a:cs typeface="+mn-cs"/>
                      </a:endParaRPr>
                    </a:p>
                    <a:p>
                      <a:pPr marL="228600" lvl="0" indent="-228600" algn="l">
                        <a:buFont typeface="+mj-lt"/>
                        <a:buAutoNum type="arabicPeriod"/>
                        <a:defRPr/>
                      </a:pPr>
                      <a:r>
                        <a:rPr lang="en-US" sz="900" kern="1200" dirty="0" smtClean="0">
                          <a:solidFill>
                            <a:schemeClr val="tx1"/>
                          </a:solidFill>
                          <a:latin typeface="+mn-lt"/>
                          <a:ea typeface="+mn-ea"/>
                          <a:cs typeface="+mn-cs"/>
                        </a:rPr>
                        <a:t>Heat olive oil in a skillet over medium heat.</a:t>
                      </a:r>
                    </a:p>
                    <a:p>
                      <a:pPr marL="228600" lvl="0" indent="-228600" algn="l">
                        <a:buFont typeface="+mj-lt"/>
                        <a:buAutoNum type="arabicPeriod"/>
                        <a:defRPr/>
                      </a:pPr>
                      <a:r>
                        <a:rPr lang="en-US" sz="900" kern="1200" dirty="0" smtClean="0">
                          <a:solidFill>
                            <a:schemeClr val="tx1"/>
                          </a:solidFill>
                          <a:latin typeface="+mn-lt"/>
                          <a:ea typeface="+mn-ea"/>
                          <a:cs typeface="+mn-cs"/>
                        </a:rPr>
                        <a:t>Add onion and cook, stirring occasionally, until soft</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 about 3 minutes). Add cherry tomatoes and basil, and season with pepper. Cook, stirring occasionally, until tomatoes are soft</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about 5 minutes).</a:t>
                      </a:r>
                    </a:p>
                    <a:p>
                      <a:pPr marL="228600" lvl="0" indent="-228600" algn="l">
                        <a:buFont typeface="+mj-lt"/>
                        <a:buAutoNum type="arabicPeriod"/>
                        <a:defRPr/>
                      </a:pPr>
                      <a:r>
                        <a:rPr lang="en-US" sz="900" kern="1200" dirty="0" smtClean="0">
                          <a:solidFill>
                            <a:schemeClr val="tx1"/>
                          </a:solidFill>
                          <a:latin typeface="+mn-lt"/>
                          <a:ea typeface="+mn-ea"/>
                          <a:cs typeface="+mn-cs"/>
                        </a:rPr>
                        <a:t>Remove from heat and hold warm.</a:t>
                      </a:r>
                    </a:p>
                    <a:p>
                      <a:pPr marL="228600" lvl="0" indent="-228600" algn="l">
                        <a:buFont typeface="+mj-lt"/>
                        <a:buAutoNum type="arabicPeriod"/>
                        <a:defRPr/>
                      </a:pPr>
                      <a:r>
                        <a:rPr lang="en-US" sz="900" kern="1200" dirty="0" smtClean="0">
                          <a:solidFill>
                            <a:schemeClr val="tx1"/>
                          </a:solidFill>
                          <a:latin typeface="+mn-lt"/>
                          <a:ea typeface="+mn-ea"/>
                          <a:cs typeface="+mn-cs"/>
                        </a:rPr>
                        <a:t>Heat a nonstick skillet over low heat.</a:t>
                      </a:r>
                    </a:p>
                    <a:p>
                      <a:pPr marL="228600" lvl="0" indent="-228600" algn="l">
                        <a:buFont typeface="+mj-lt"/>
                        <a:buAutoNum type="arabicPeriod"/>
                        <a:defRPr/>
                      </a:pPr>
                      <a:r>
                        <a:rPr lang="en-US" sz="900" kern="1200" dirty="0" smtClean="0">
                          <a:solidFill>
                            <a:schemeClr val="tx1"/>
                          </a:solidFill>
                          <a:latin typeface="+mn-lt"/>
                          <a:ea typeface="+mn-ea"/>
                          <a:cs typeface="+mn-cs"/>
                        </a:rPr>
                        <a:t>Add eggs to nonstick skillet and cook, stirring constantly until egg is set but still runny</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about 1 minute). Add cheese and remove from heat, continuing to stir so cheese softens and starts to melt</a:t>
                      </a:r>
                    </a:p>
                    <a:p>
                      <a:pPr marL="228600" lvl="0" indent="-228600" algn="l">
                        <a:buFont typeface="+mj-lt"/>
                        <a:buAutoNum type="arabicPeriod"/>
                        <a:defRPr/>
                      </a:pPr>
                      <a:r>
                        <a:rPr lang="en-US" sz="900" kern="1200" dirty="0" smtClean="0">
                          <a:solidFill>
                            <a:schemeClr val="tx1"/>
                          </a:solidFill>
                          <a:latin typeface="+mn-lt"/>
                          <a:ea typeface="+mn-ea"/>
                          <a:cs typeface="+mn-cs"/>
                        </a:rPr>
                        <a:t>For 1 Portion: Place 3 oz. tomato mixture in each pita half and top with each with 2 oz. egg and cheese mixture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659017"/>
                  </a:ext>
                </a:extLst>
              </a:tr>
            </a:tbl>
          </a:graphicData>
        </a:graphic>
      </p:graphicFrame>
      <p:sp>
        <p:nvSpPr>
          <p:cNvPr id="12" name="Rectangle 11"/>
          <p:cNvSpPr/>
          <p:nvPr/>
        </p:nvSpPr>
        <p:spPr>
          <a:xfrm>
            <a:off x="7049386" y="2772682"/>
            <a:ext cx="1813005" cy="31157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0934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025" t="9967" r="11013" b="17072"/>
          <a:stretch/>
        </p:blipFill>
        <p:spPr>
          <a:xfrm>
            <a:off x="420593" y="877375"/>
            <a:ext cx="3710609" cy="2473739"/>
          </a:xfrm>
          <a:prstGeom prst="rect">
            <a:avLst/>
          </a:prstGeom>
        </p:spPr>
      </p:pic>
      <p:sp>
        <p:nvSpPr>
          <p:cNvPr id="2" name="Slide Number Placeholder 1"/>
          <p:cNvSpPr>
            <a:spLocks noGrp="1"/>
          </p:cNvSpPr>
          <p:nvPr>
            <p:ph type="sldNum" sz="quarter" idx="12"/>
          </p:nvPr>
        </p:nvSpPr>
        <p:spPr/>
        <p:txBody>
          <a:bodyPr/>
          <a:lstStyle/>
          <a:p>
            <a:fld id="{DA342CF4-53F6-41AE-947E-231409777EFC}" type="slidenum">
              <a:rPr lang="en-US" smtClean="0"/>
              <a:pPr/>
              <a:t>8</a:t>
            </a:fld>
            <a:endParaRPr lang="en-US" dirty="0"/>
          </a:p>
        </p:txBody>
      </p:sp>
      <p:sp>
        <p:nvSpPr>
          <p:cNvPr id="5" name="Title 1"/>
          <p:cNvSpPr>
            <a:spLocks noGrp="1"/>
          </p:cNvSpPr>
          <p:nvPr>
            <p:ph type="title"/>
          </p:nvPr>
        </p:nvSpPr>
        <p:spPr>
          <a:xfrm>
            <a:off x="478141" y="-150019"/>
            <a:ext cx="8229600" cy="1143000"/>
          </a:xfrm>
        </p:spPr>
        <p:txBody>
          <a:bodyPr>
            <a:noAutofit/>
          </a:bodyPr>
          <a:lstStyle/>
          <a:p>
            <a:pPr algn="ctr"/>
            <a:r>
              <a:rPr lang="en-US" sz="2800" spc="100" dirty="0" smtClean="0">
                <a:solidFill>
                  <a:srgbClr val="1F272C"/>
                </a:solidFill>
              </a:rPr>
              <a:t>Grilled </a:t>
            </a:r>
            <a:r>
              <a:rPr lang="en-US" sz="2800" spc="100" dirty="0">
                <a:solidFill>
                  <a:srgbClr val="1F272C"/>
                </a:solidFill>
              </a:rPr>
              <a:t>Cheese and Egg </a:t>
            </a:r>
            <a:r>
              <a:rPr lang="en-US" sz="2800" spc="100" dirty="0" smtClean="0">
                <a:solidFill>
                  <a:srgbClr val="1F272C"/>
                </a:solidFill>
              </a:rPr>
              <a:t>Melt</a:t>
            </a:r>
            <a:endParaRPr lang="en-US" sz="2800" b="0" spc="100" dirty="0">
              <a:solidFill>
                <a:srgbClr val="1F272C"/>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51255715"/>
              </p:ext>
            </p:extLst>
          </p:nvPr>
        </p:nvGraphicFramePr>
        <p:xfrm>
          <a:off x="420593" y="3597653"/>
          <a:ext cx="2769173" cy="2410783"/>
        </p:xfrm>
        <a:graphic>
          <a:graphicData uri="http://schemas.openxmlformats.org/drawingml/2006/table">
            <a:tbl>
              <a:tblPr firstRow="1" bandRow="1">
                <a:tableStyleId>{5940675A-B579-460E-94D1-54222C63F5DA}</a:tableStyleId>
              </a:tblPr>
              <a:tblGrid>
                <a:gridCol w="1998113">
                  <a:extLst>
                    <a:ext uri="{9D8B030D-6E8A-4147-A177-3AD203B41FA5}">
                      <a16:colId xmlns:a16="http://schemas.microsoft.com/office/drawing/2014/main" val="3131210324"/>
                    </a:ext>
                  </a:extLst>
                </a:gridCol>
                <a:gridCol w="771060">
                  <a:extLst>
                    <a:ext uri="{9D8B030D-6E8A-4147-A177-3AD203B41FA5}">
                      <a16:colId xmlns:a16="http://schemas.microsoft.com/office/drawing/2014/main" val="2706829318"/>
                    </a:ext>
                  </a:extLst>
                </a:gridCol>
              </a:tblGrid>
              <a:tr h="356183">
                <a:tc gridSpan="2">
                  <a:txBody>
                    <a:bodyPr/>
                    <a:lstStyle/>
                    <a:p>
                      <a:pPr algn="ctr"/>
                      <a:r>
                        <a:rPr lang="en-US" b="0" i="0" spc="100" baseline="0" dirty="0" smtClean="0">
                          <a:solidFill>
                            <a:srgbClr val="D31145"/>
                          </a:solidFill>
                          <a:effectLst/>
                          <a:latin typeface="Rockwell" panose="02060603020205020403" pitchFamily="18" charset="0"/>
                        </a:rPr>
                        <a:t>Ingredients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36659017"/>
                  </a:ext>
                </a:extLst>
              </a:tr>
              <a:tr h="280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Cooking Spray</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6468168"/>
                  </a:ext>
                </a:extLst>
              </a:tr>
              <a:tr h="231337">
                <a:tc>
                  <a:txBody>
                    <a:bodyPr/>
                    <a:lstStyle/>
                    <a:p>
                      <a:r>
                        <a:rPr lang="en-US" sz="800" dirty="0" smtClean="0"/>
                        <a:t>Whole grain bread slices</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24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85191841"/>
                  </a:ext>
                </a:extLst>
              </a:tr>
              <a:tr h="233034">
                <a:tc>
                  <a:txBody>
                    <a:bodyPr/>
                    <a:lstStyle/>
                    <a:p>
                      <a:r>
                        <a:rPr lang="en-US" sz="800" dirty="0" smtClean="0"/>
                        <a:t>Provolone</a:t>
                      </a:r>
                      <a:r>
                        <a:rPr lang="en-US" sz="800" baseline="0" dirty="0" smtClean="0"/>
                        <a:t> Cheese thin slice</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24</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8669262"/>
                  </a:ext>
                </a:extLst>
              </a:tr>
              <a:tr h="298057">
                <a:tc>
                  <a:txBody>
                    <a:bodyPr/>
                    <a:lstStyle/>
                    <a:p>
                      <a:r>
                        <a:rPr lang="en-US" sz="800" dirty="0" smtClean="0"/>
                        <a:t>Papetti’s® Square Egg Patty, 46025-61688-00</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24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44162168"/>
                  </a:ext>
                </a:extLst>
              </a:tr>
              <a:tr h="231337">
                <a:tc>
                  <a:txBody>
                    <a:bodyPr/>
                    <a:lstStyle/>
                    <a:p>
                      <a:r>
                        <a:rPr lang="en-US" sz="800" dirty="0" smtClean="0"/>
                        <a:t>Tomatoes Sliced</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24 slices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1619006"/>
                  </a:ext>
                </a:extLst>
              </a:tr>
              <a:tr h="280469">
                <a:tc>
                  <a:txBody>
                    <a:bodyPr/>
                    <a:lstStyle/>
                    <a:p>
                      <a:r>
                        <a:rPr lang="en-US" sz="800" dirty="0" smtClean="0"/>
                        <a:t>Chopped scallion greens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r>
                        <a:rPr lang="en-US" sz="800" dirty="0" smtClean="0">
                          <a:latin typeface="+mn-lt"/>
                        </a:rPr>
                        <a:t>1</a:t>
                      </a:r>
                      <a:r>
                        <a:rPr lang="en-US" sz="800" baseline="0" dirty="0" smtClean="0">
                          <a:latin typeface="+mn-lt"/>
                        </a:rPr>
                        <a:t> &amp; ½ cups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81636289"/>
                  </a:ext>
                </a:extLst>
              </a:tr>
              <a:tr h="231337">
                <a:tc>
                  <a:txBody>
                    <a:bodyPr/>
                    <a:lstStyle/>
                    <a:p>
                      <a:r>
                        <a:rPr lang="en-US" sz="800" dirty="0" smtClean="0"/>
                        <a:t>Parmesan Cheese, Shavings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800" dirty="0" smtClean="0">
                          <a:latin typeface="+mn-lt"/>
                        </a:rPr>
                        <a:t>1</a:t>
                      </a:r>
                      <a:r>
                        <a:rPr lang="en-US" sz="800" baseline="0" dirty="0" smtClean="0">
                          <a:latin typeface="+mn-lt"/>
                        </a:rPr>
                        <a:t> &amp; 1/4 cups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1658786"/>
                  </a:ext>
                </a:extLst>
              </a:tr>
              <a:tr h="231337">
                <a:tc>
                  <a:txBody>
                    <a:bodyPr/>
                    <a:lstStyle/>
                    <a:p>
                      <a:r>
                        <a:rPr lang="en-US" sz="800" dirty="0" smtClean="0"/>
                        <a:t>Fresh Basil Leaves chopped</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FE3"/>
                    </a:solidFill>
                  </a:tcPr>
                </a:tc>
                <a:tc>
                  <a:txBody>
                    <a:bodyPr/>
                    <a:lstStyle/>
                    <a:p>
                      <a:r>
                        <a:rPr lang="en-US" sz="800" dirty="0" smtClean="0">
                          <a:latin typeface="+mn-lt"/>
                        </a:rPr>
                        <a:t>1 cup</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FE3"/>
                    </a:solidFill>
                  </a:tcPr>
                </a:tc>
                <a:extLst>
                  <a:ext uri="{0D108BD9-81ED-4DB2-BD59-A6C34878D82A}">
                    <a16:rowId xmlns:a16="http://schemas.microsoft.com/office/drawing/2014/main" val="2773036262"/>
                  </a:ext>
                </a:extLst>
              </a:tr>
            </a:tbl>
          </a:graphicData>
        </a:graphic>
      </p:graphicFrame>
      <p:sp>
        <p:nvSpPr>
          <p:cNvPr id="9" name="TextBox 8"/>
          <p:cNvSpPr txBox="1"/>
          <p:nvPr/>
        </p:nvSpPr>
        <p:spPr>
          <a:xfrm>
            <a:off x="4706679" y="1249178"/>
            <a:ext cx="3994408" cy="1908215"/>
          </a:xfrm>
          <a:prstGeom prst="rect">
            <a:avLst/>
          </a:prstGeom>
          <a:noFill/>
        </p:spPr>
        <p:txBody>
          <a:bodyPr wrap="square" rtlCol="0" anchor="ctr">
            <a:spAutoFit/>
          </a:bodyPr>
          <a:lstStyle/>
          <a:p>
            <a:pPr>
              <a:spcAft>
                <a:spcPts val="600"/>
              </a:spcAft>
            </a:pPr>
            <a:r>
              <a:rPr lang="en-US" sz="1200" b="1" dirty="0"/>
              <a:t>A hearty open face sandwich with familiar and comforting flavors. This recipe has been developed to have high protein and lower sodium levels. </a:t>
            </a:r>
            <a:endParaRPr lang="en-US" sz="1200" b="1" dirty="0" smtClean="0"/>
          </a:p>
          <a:p>
            <a:pPr>
              <a:spcAft>
                <a:spcPts val="600"/>
              </a:spcAft>
            </a:pPr>
            <a:endParaRPr lang="en-US" sz="800" b="1" dirty="0" smtClean="0">
              <a:solidFill>
                <a:srgbClr val="D31245"/>
              </a:solidFill>
            </a:endParaRPr>
          </a:p>
          <a:p>
            <a:pPr marL="285750" indent="-285750">
              <a:spcAft>
                <a:spcPts val="600"/>
              </a:spcAft>
              <a:buFont typeface="Courier New" panose="02070309020205020404" pitchFamily="49" charset="0"/>
              <a:buChar char="­"/>
            </a:pPr>
            <a:r>
              <a:rPr lang="en-US" sz="1200" b="1" dirty="0" smtClean="0">
                <a:solidFill>
                  <a:srgbClr val="D31245"/>
                </a:solidFill>
              </a:rPr>
              <a:t>Featuring</a:t>
            </a:r>
            <a:r>
              <a:rPr lang="en-US" sz="1200" b="1" dirty="0" smtClean="0"/>
              <a:t>:</a:t>
            </a:r>
            <a:r>
              <a:rPr lang="en-US" sz="1200" dirty="0" smtClean="0"/>
              <a:t> </a:t>
            </a:r>
            <a:r>
              <a:rPr lang="en-US" sz="1200" dirty="0"/>
              <a:t>Papetti’s® Square Patty, </a:t>
            </a:r>
            <a:r>
              <a:rPr lang="en-US" sz="1200" dirty="0" smtClean="0"/>
              <a:t>               46025-61688-00</a:t>
            </a:r>
          </a:p>
          <a:p>
            <a:pPr marL="285750" indent="-285750">
              <a:spcAft>
                <a:spcPts val="600"/>
              </a:spcAft>
              <a:buFont typeface="Courier New" panose="02070309020205020404" pitchFamily="49" charset="0"/>
              <a:buChar char="­"/>
            </a:pPr>
            <a:r>
              <a:rPr lang="en-US" sz="1200" b="1" dirty="0" smtClean="0">
                <a:solidFill>
                  <a:srgbClr val="D31245"/>
                </a:solidFill>
              </a:rPr>
              <a:t>Servings: </a:t>
            </a:r>
            <a:r>
              <a:rPr lang="en-US" sz="1200" dirty="0" smtClean="0"/>
              <a:t>24</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29763454"/>
              </p:ext>
            </p:extLst>
          </p:nvPr>
        </p:nvGraphicFramePr>
        <p:xfrm>
          <a:off x="3659170" y="3597652"/>
          <a:ext cx="3312363" cy="1836274"/>
        </p:xfrm>
        <a:graphic>
          <a:graphicData uri="http://schemas.openxmlformats.org/drawingml/2006/table">
            <a:tbl>
              <a:tblPr firstRow="1" bandRow="1">
                <a:tableStyleId>{5940675A-B579-460E-94D1-54222C63F5DA}</a:tableStyleId>
              </a:tblPr>
              <a:tblGrid>
                <a:gridCol w="3312363">
                  <a:extLst>
                    <a:ext uri="{9D8B030D-6E8A-4147-A177-3AD203B41FA5}">
                      <a16:colId xmlns:a16="http://schemas.microsoft.com/office/drawing/2014/main" val="3131210324"/>
                    </a:ext>
                  </a:extLst>
                </a:gridCol>
              </a:tblGrid>
              <a:tr h="1836274">
                <a:tc>
                  <a:txBody>
                    <a:bodyPr/>
                    <a:lstStyle/>
                    <a:p>
                      <a:pPr lvl="0" algn="l">
                        <a:defRPr/>
                      </a:pPr>
                      <a:r>
                        <a:rPr lang="en-US" spc="100" dirty="0" smtClean="0">
                          <a:solidFill>
                            <a:srgbClr val="D31145"/>
                          </a:solidFill>
                          <a:latin typeface="Rockwell" panose="02060603020205020403" pitchFamily="18" charset="0"/>
                        </a:rPr>
                        <a:t>Directions</a:t>
                      </a:r>
                      <a:endParaRPr lang="en-US" spc="100" dirty="0">
                        <a:solidFill>
                          <a:srgbClr val="D31145"/>
                        </a:solidFill>
                        <a:latin typeface="Rockwell" panose="02060603020205020403" pitchFamily="18" charset="0"/>
                      </a:endParaRPr>
                    </a:p>
                    <a:p>
                      <a:pPr lvl="0" algn="l">
                        <a:defRPr/>
                      </a:pPr>
                      <a:endParaRPr lang="en-US" sz="1000" kern="1200" dirty="0" smtClean="0">
                        <a:solidFill>
                          <a:schemeClr val="tx1"/>
                        </a:solidFill>
                        <a:latin typeface="+mn-lt"/>
                        <a:ea typeface="+mn-ea"/>
                        <a:cs typeface="+mn-cs"/>
                      </a:endParaRPr>
                    </a:p>
                    <a:p>
                      <a:pPr marL="228600" lvl="0" indent="-228600" algn="l">
                        <a:buFont typeface="+mj-lt"/>
                        <a:buAutoNum type="arabicPeriod"/>
                        <a:defRPr/>
                      </a:pPr>
                      <a:r>
                        <a:rPr lang="en-US" sz="900" kern="1200" dirty="0" smtClean="0">
                          <a:solidFill>
                            <a:schemeClr val="tx1"/>
                          </a:solidFill>
                          <a:latin typeface="+mn-lt"/>
                          <a:ea typeface="+mn-ea"/>
                          <a:cs typeface="+mn-cs"/>
                        </a:rPr>
                        <a:t>Spray bread and toast in oven, </a:t>
                      </a:r>
                    </a:p>
                    <a:p>
                      <a:pPr marL="228600" lvl="0" indent="-228600" algn="l">
                        <a:buFont typeface="+mj-lt"/>
                        <a:buAutoNum type="arabicPeriod"/>
                        <a:defRPr/>
                      </a:pPr>
                      <a:r>
                        <a:rPr lang="en-US" sz="900" kern="1200" dirty="0" smtClean="0">
                          <a:solidFill>
                            <a:schemeClr val="tx1"/>
                          </a:solidFill>
                          <a:latin typeface="+mn-lt"/>
                          <a:ea typeface="+mn-ea"/>
                          <a:cs typeface="+mn-cs"/>
                        </a:rPr>
                        <a:t>Meanwhile, heat egg patties according to directions </a:t>
                      </a:r>
                    </a:p>
                    <a:p>
                      <a:pPr marL="228600" lvl="0" indent="-228600" algn="l">
                        <a:buFont typeface="+mj-lt"/>
                        <a:buAutoNum type="arabicPeriod"/>
                        <a:defRPr/>
                      </a:pPr>
                      <a:r>
                        <a:rPr lang="en-US" sz="900" kern="1200" dirty="0" smtClean="0">
                          <a:solidFill>
                            <a:schemeClr val="tx1"/>
                          </a:solidFill>
                          <a:latin typeface="+mn-lt"/>
                          <a:ea typeface="+mn-ea"/>
                          <a:cs typeface="+mn-cs"/>
                        </a:rPr>
                        <a:t>For each sandwich, place 1 slice tomato</a:t>
                      </a:r>
                      <a:r>
                        <a:rPr lang="en-US" sz="900" kern="1200" baseline="0" dirty="0" smtClean="0">
                          <a:solidFill>
                            <a:schemeClr val="tx1"/>
                          </a:solidFill>
                          <a:latin typeface="+mn-lt"/>
                          <a:ea typeface="+mn-ea"/>
                          <a:cs typeface="+mn-cs"/>
                        </a:rPr>
                        <a:t> and</a:t>
                      </a:r>
                      <a:r>
                        <a:rPr lang="en-US" sz="900" kern="1200" dirty="0" smtClean="0">
                          <a:solidFill>
                            <a:schemeClr val="tx1"/>
                          </a:solidFill>
                          <a:latin typeface="+mn-lt"/>
                          <a:ea typeface="+mn-ea"/>
                          <a:cs typeface="+mn-cs"/>
                        </a:rPr>
                        <a:t> 1 egg patty atop bread</a:t>
                      </a:r>
                      <a:r>
                        <a:rPr lang="en-US" sz="900" kern="1200" baseline="0" dirty="0" smtClean="0">
                          <a:solidFill>
                            <a:schemeClr val="tx1"/>
                          </a:solidFill>
                          <a:latin typeface="+mn-lt"/>
                          <a:ea typeface="+mn-ea"/>
                          <a:cs typeface="+mn-cs"/>
                        </a:rPr>
                        <a:t> slice</a:t>
                      </a:r>
                      <a:r>
                        <a:rPr lang="en-US" sz="900" kern="1200" dirty="0" smtClean="0">
                          <a:solidFill>
                            <a:schemeClr val="tx1"/>
                          </a:solidFill>
                          <a:latin typeface="+mn-lt"/>
                          <a:ea typeface="+mn-ea"/>
                          <a:cs typeface="+mn-cs"/>
                        </a:rPr>
                        <a:t>. </a:t>
                      </a:r>
                    </a:p>
                    <a:p>
                      <a:pPr marL="228600" lvl="0" indent="-228600" algn="l">
                        <a:buFont typeface="+mj-lt"/>
                        <a:buAutoNum type="arabicPeriod"/>
                        <a:defRPr/>
                      </a:pPr>
                      <a:r>
                        <a:rPr lang="en-US" sz="900" kern="1200" dirty="0" smtClean="0">
                          <a:solidFill>
                            <a:schemeClr val="tx1"/>
                          </a:solidFill>
                          <a:latin typeface="+mn-lt"/>
                          <a:ea typeface="+mn-ea"/>
                          <a:cs typeface="+mn-cs"/>
                        </a:rPr>
                        <a:t>Top egg patty with onion, Parmesan, and Provolone cheese, and place in oven or under cheese melter to melt cheese </a:t>
                      </a:r>
                    </a:p>
                    <a:p>
                      <a:pPr marL="228600" lvl="0" indent="-228600" algn="l">
                        <a:buFont typeface="+mj-lt"/>
                        <a:buAutoNum type="arabicPeriod"/>
                        <a:defRPr/>
                      </a:pPr>
                      <a:r>
                        <a:rPr lang="en-US" sz="900" kern="1200" dirty="0" smtClean="0">
                          <a:solidFill>
                            <a:schemeClr val="tx1"/>
                          </a:solidFill>
                          <a:latin typeface="+mn-lt"/>
                          <a:ea typeface="+mn-ea"/>
                          <a:cs typeface="+mn-cs"/>
                        </a:rPr>
                        <a:t>To serve, sprinkle with basil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659017"/>
                  </a:ext>
                </a:extLst>
              </a:tr>
            </a:tbl>
          </a:graphicData>
        </a:graphic>
      </p:graphicFrame>
      <p:pic>
        <p:nvPicPr>
          <p:cNvPr id="11" name="Picture 10"/>
          <p:cNvPicPr/>
          <p:nvPr/>
        </p:nvPicPr>
        <p:blipFill>
          <a:blip r:embed="rId3"/>
          <a:stretch>
            <a:fillRect/>
          </a:stretch>
        </p:blipFill>
        <p:spPr>
          <a:xfrm>
            <a:off x="7039320" y="2717164"/>
            <a:ext cx="1841481" cy="3171287"/>
          </a:xfrm>
          <a:prstGeom prst="rect">
            <a:avLst/>
          </a:prstGeom>
        </p:spPr>
      </p:pic>
      <p:sp>
        <p:nvSpPr>
          <p:cNvPr id="12" name="Rectangle 11"/>
          <p:cNvSpPr/>
          <p:nvPr/>
        </p:nvSpPr>
        <p:spPr>
          <a:xfrm>
            <a:off x="7049386" y="2772682"/>
            <a:ext cx="1813005" cy="31157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365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342CF4-53F6-41AE-947E-231409777EFC}" type="slidenum">
              <a:rPr lang="en-US" smtClean="0"/>
              <a:pPr/>
              <a:t>9</a:t>
            </a:fld>
            <a:endParaRPr lang="en-US" dirty="0"/>
          </a:p>
        </p:txBody>
      </p:sp>
      <p:sp>
        <p:nvSpPr>
          <p:cNvPr id="5" name="Title 1"/>
          <p:cNvSpPr>
            <a:spLocks noGrp="1"/>
          </p:cNvSpPr>
          <p:nvPr>
            <p:ph type="title"/>
          </p:nvPr>
        </p:nvSpPr>
        <p:spPr>
          <a:xfrm>
            <a:off x="478141" y="-150019"/>
            <a:ext cx="8229600" cy="1143000"/>
          </a:xfrm>
        </p:spPr>
        <p:txBody>
          <a:bodyPr>
            <a:noAutofit/>
          </a:bodyPr>
          <a:lstStyle/>
          <a:p>
            <a:pPr algn="ctr"/>
            <a:r>
              <a:rPr lang="en-US" sz="2800" spc="100" dirty="0" smtClean="0">
                <a:solidFill>
                  <a:srgbClr val="1F272C"/>
                </a:solidFill>
              </a:rPr>
              <a:t>Italian Egg White Breakfast Sandwich</a:t>
            </a:r>
            <a:endParaRPr lang="en-US" sz="2800" b="0" spc="100" dirty="0">
              <a:solidFill>
                <a:srgbClr val="1F272C"/>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11071333"/>
              </p:ext>
            </p:extLst>
          </p:nvPr>
        </p:nvGraphicFramePr>
        <p:xfrm>
          <a:off x="420593" y="3597653"/>
          <a:ext cx="2769173" cy="2244366"/>
        </p:xfrm>
        <a:graphic>
          <a:graphicData uri="http://schemas.openxmlformats.org/drawingml/2006/table">
            <a:tbl>
              <a:tblPr firstRow="1" bandRow="1">
                <a:tableStyleId>{5940675A-B579-460E-94D1-54222C63F5DA}</a:tableStyleId>
              </a:tblPr>
              <a:tblGrid>
                <a:gridCol w="1998113">
                  <a:extLst>
                    <a:ext uri="{9D8B030D-6E8A-4147-A177-3AD203B41FA5}">
                      <a16:colId xmlns:a16="http://schemas.microsoft.com/office/drawing/2014/main" val="3131210324"/>
                    </a:ext>
                  </a:extLst>
                </a:gridCol>
                <a:gridCol w="771060">
                  <a:extLst>
                    <a:ext uri="{9D8B030D-6E8A-4147-A177-3AD203B41FA5}">
                      <a16:colId xmlns:a16="http://schemas.microsoft.com/office/drawing/2014/main" val="2706829318"/>
                    </a:ext>
                  </a:extLst>
                </a:gridCol>
              </a:tblGrid>
              <a:tr h="400665">
                <a:tc gridSpan="2">
                  <a:txBody>
                    <a:bodyPr/>
                    <a:lstStyle/>
                    <a:p>
                      <a:pPr algn="ctr"/>
                      <a:r>
                        <a:rPr lang="en-US" b="0" i="0" spc="100" baseline="0" dirty="0" smtClean="0">
                          <a:solidFill>
                            <a:srgbClr val="D31145"/>
                          </a:solidFill>
                          <a:effectLst/>
                          <a:latin typeface="Rockwell" panose="02060603020205020403" pitchFamily="18" charset="0"/>
                        </a:rPr>
                        <a:t>Ingredients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36659017"/>
                  </a:ext>
                </a:extLst>
              </a:tr>
              <a:tr h="315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Papetti’s® Garden</a:t>
                      </a:r>
                      <a:r>
                        <a:rPr lang="en-US" sz="800" baseline="0" dirty="0" smtClean="0"/>
                        <a:t> Vegetable Egg White Patty, 46025-70601-00</a:t>
                      </a:r>
                      <a:endParaRPr lang="en-US" sz="800" dirty="0" smtClean="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24</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6468168"/>
                  </a:ext>
                </a:extLst>
              </a:tr>
              <a:tr h="260228">
                <a:tc>
                  <a:txBody>
                    <a:bodyPr/>
                    <a:lstStyle/>
                    <a:p>
                      <a:r>
                        <a:rPr lang="en-US" sz="800" dirty="0" smtClean="0"/>
                        <a:t>Whole Grain English Muffins Split, Toasted </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24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85191841"/>
                  </a:ext>
                </a:extLst>
              </a:tr>
              <a:tr h="262137">
                <a:tc>
                  <a:txBody>
                    <a:bodyPr/>
                    <a:lstStyle/>
                    <a:p>
                      <a:r>
                        <a:rPr lang="en-US" sz="800" dirty="0" smtClean="0"/>
                        <a:t>Reduced Fat Basil Pesto</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12 Tbs.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8669262"/>
                  </a:ext>
                </a:extLst>
              </a:tr>
              <a:tr h="315496">
                <a:tc>
                  <a:txBody>
                    <a:bodyPr/>
                    <a:lstStyle/>
                    <a:p>
                      <a:r>
                        <a:rPr lang="en-US" sz="800" dirty="0" smtClean="0"/>
                        <a:t>Cooked Chicken Breast, Shredded, warm</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n-lt"/>
                        </a:rPr>
                        <a:t>24 oz.</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44162168"/>
                  </a:ext>
                </a:extLst>
              </a:tr>
              <a:tr h="260228">
                <a:tc>
                  <a:txBody>
                    <a:bodyPr/>
                    <a:lstStyle/>
                    <a:p>
                      <a:r>
                        <a:rPr lang="en-US" sz="800" dirty="0" smtClean="0"/>
                        <a:t>Fresh Red Peppers, Roasted, and deseeded skin removed</a:t>
                      </a:r>
                      <a:endParaRPr lang="en-US" sz="80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latin typeface="+mn-lt"/>
                        </a:rPr>
                        <a:t>2 Cups</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1619006"/>
                  </a:ext>
                </a:extLst>
              </a:tr>
              <a:tr h="260228">
                <a:tc>
                  <a:txBody>
                    <a:bodyPr/>
                    <a:lstStyle/>
                    <a:p>
                      <a:r>
                        <a:rPr lang="en-US" sz="800" dirty="0" smtClean="0"/>
                        <a:t>Non Stick Cooking Spray</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800" dirty="0" smtClean="0">
                          <a:latin typeface="+mn-lt"/>
                        </a:rPr>
                        <a:t>As needed</a:t>
                      </a:r>
                      <a:endParaRPr lang="en-US" sz="800" dirty="0">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1658786"/>
                  </a:ext>
                </a:extLst>
              </a:tr>
            </a:tbl>
          </a:graphicData>
        </a:graphic>
      </p:graphicFrame>
      <p:sp>
        <p:nvSpPr>
          <p:cNvPr id="9" name="TextBox 8"/>
          <p:cNvSpPr txBox="1"/>
          <p:nvPr/>
        </p:nvSpPr>
        <p:spPr>
          <a:xfrm>
            <a:off x="4706679" y="1341511"/>
            <a:ext cx="3994408" cy="1723549"/>
          </a:xfrm>
          <a:prstGeom prst="rect">
            <a:avLst/>
          </a:prstGeom>
          <a:noFill/>
        </p:spPr>
        <p:txBody>
          <a:bodyPr wrap="square" rtlCol="0" anchor="ctr">
            <a:spAutoFit/>
          </a:bodyPr>
          <a:lstStyle/>
          <a:p>
            <a:pPr>
              <a:spcAft>
                <a:spcPts val="600"/>
              </a:spcAft>
            </a:pPr>
            <a:r>
              <a:rPr lang="en-US" sz="1200" b="1" dirty="0"/>
              <a:t>This high protein sandwich offers a unique flavor profile, and can be served for lunch or breakfast. </a:t>
            </a:r>
            <a:endParaRPr lang="en-US" sz="1200" b="1" dirty="0" smtClean="0"/>
          </a:p>
          <a:p>
            <a:pPr>
              <a:spcAft>
                <a:spcPts val="600"/>
              </a:spcAft>
            </a:pPr>
            <a:endParaRPr lang="en-US" sz="800" b="1" dirty="0" smtClean="0">
              <a:solidFill>
                <a:srgbClr val="D31245"/>
              </a:solidFill>
            </a:endParaRPr>
          </a:p>
          <a:p>
            <a:pPr marL="285750" indent="-285750">
              <a:spcAft>
                <a:spcPts val="600"/>
              </a:spcAft>
              <a:buFont typeface="Courier New" panose="02070309020205020404" pitchFamily="49" charset="0"/>
              <a:buChar char="­"/>
            </a:pPr>
            <a:r>
              <a:rPr lang="en-US" sz="1200" b="1" dirty="0" smtClean="0">
                <a:solidFill>
                  <a:srgbClr val="D31245"/>
                </a:solidFill>
              </a:rPr>
              <a:t>Featuring</a:t>
            </a:r>
            <a:r>
              <a:rPr lang="en-US" sz="1200" b="1" dirty="0" smtClean="0"/>
              <a:t>:</a:t>
            </a:r>
            <a:r>
              <a:rPr lang="en-US" sz="1200" dirty="0" smtClean="0"/>
              <a:t> </a:t>
            </a:r>
            <a:r>
              <a:rPr lang="en-US" sz="1200" dirty="0"/>
              <a:t>Papetti’s® Garden Vegetable Egg White Patty, </a:t>
            </a:r>
            <a:r>
              <a:rPr lang="en-US" sz="1200" dirty="0" smtClean="0"/>
              <a:t>46025-70601-00</a:t>
            </a:r>
          </a:p>
          <a:p>
            <a:pPr marL="285750" indent="-285750">
              <a:spcAft>
                <a:spcPts val="600"/>
              </a:spcAft>
              <a:buFont typeface="Courier New" panose="02070309020205020404" pitchFamily="49" charset="0"/>
              <a:buChar char="­"/>
            </a:pPr>
            <a:r>
              <a:rPr lang="en-US" sz="1200" b="1" dirty="0" smtClean="0">
                <a:solidFill>
                  <a:srgbClr val="D31245"/>
                </a:solidFill>
              </a:rPr>
              <a:t>Servings: </a:t>
            </a:r>
            <a:r>
              <a:rPr lang="en-US" sz="1200" dirty="0" smtClean="0"/>
              <a:t>24</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06538091"/>
              </p:ext>
            </p:extLst>
          </p:nvPr>
        </p:nvGraphicFramePr>
        <p:xfrm>
          <a:off x="3659171" y="3597653"/>
          <a:ext cx="3134392" cy="1836274"/>
        </p:xfrm>
        <a:graphic>
          <a:graphicData uri="http://schemas.openxmlformats.org/drawingml/2006/table">
            <a:tbl>
              <a:tblPr firstRow="1" bandRow="1">
                <a:tableStyleId>{5940675A-B579-460E-94D1-54222C63F5DA}</a:tableStyleId>
              </a:tblPr>
              <a:tblGrid>
                <a:gridCol w="3134392">
                  <a:extLst>
                    <a:ext uri="{9D8B030D-6E8A-4147-A177-3AD203B41FA5}">
                      <a16:colId xmlns:a16="http://schemas.microsoft.com/office/drawing/2014/main" val="3131210324"/>
                    </a:ext>
                  </a:extLst>
                </a:gridCol>
              </a:tblGrid>
              <a:tr h="1836274">
                <a:tc>
                  <a:txBody>
                    <a:bodyPr/>
                    <a:lstStyle/>
                    <a:p>
                      <a:pPr lvl="0" algn="l">
                        <a:defRPr/>
                      </a:pPr>
                      <a:r>
                        <a:rPr lang="en-US" spc="100" dirty="0" smtClean="0">
                          <a:solidFill>
                            <a:srgbClr val="D31145"/>
                          </a:solidFill>
                          <a:latin typeface="Rockwell" panose="02060603020205020403" pitchFamily="18" charset="0"/>
                        </a:rPr>
                        <a:t>Directions</a:t>
                      </a:r>
                      <a:endParaRPr lang="en-US" spc="100" dirty="0">
                        <a:solidFill>
                          <a:srgbClr val="D31145"/>
                        </a:solidFill>
                        <a:latin typeface="Rockwell" panose="02060603020205020403" pitchFamily="18" charset="0"/>
                      </a:endParaRPr>
                    </a:p>
                    <a:p>
                      <a:pPr lvl="0" algn="l">
                        <a:defRPr/>
                      </a:pPr>
                      <a:endParaRPr lang="en-US" sz="1000" kern="1200" dirty="0" smtClean="0">
                        <a:solidFill>
                          <a:schemeClr val="tx1"/>
                        </a:solidFill>
                        <a:latin typeface="+mn-lt"/>
                        <a:ea typeface="+mn-ea"/>
                        <a:cs typeface="+mn-cs"/>
                      </a:endParaRPr>
                    </a:p>
                    <a:p>
                      <a:pPr marL="228600" lvl="0" indent="-228600" algn="l">
                        <a:buFont typeface="+mj-lt"/>
                        <a:buAutoNum type="arabicPeriod"/>
                        <a:defRPr/>
                      </a:pPr>
                      <a:r>
                        <a:rPr lang="en-US" sz="900" kern="1200" dirty="0" smtClean="0">
                          <a:solidFill>
                            <a:schemeClr val="tx1"/>
                          </a:solidFill>
                          <a:latin typeface="+mn-lt"/>
                          <a:ea typeface="+mn-ea"/>
                          <a:cs typeface="+mn-cs"/>
                        </a:rPr>
                        <a:t>Spray sheet pan and follow directions to heat egg white patties, hold hot for service</a:t>
                      </a:r>
                    </a:p>
                    <a:p>
                      <a:pPr marL="228600" lvl="0" indent="-228600" algn="l">
                        <a:buFont typeface="+mj-lt"/>
                        <a:buAutoNum type="arabicPeriod"/>
                        <a:defRPr/>
                      </a:pPr>
                      <a:r>
                        <a:rPr lang="en-US" sz="900" kern="1200" dirty="0" smtClean="0">
                          <a:solidFill>
                            <a:schemeClr val="tx1"/>
                          </a:solidFill>
                          <a:latin typeface="+mn-lt"/>
                          <a:ea typeface="+mn-ea"/>
                          <a:cs typeface="+mn-cs"/>
                        </a:rPr>
                        <a:t>Spread cut sides of English muffins with pesto</a:t>
                      </a:r>
                    </a:p>
                    <a:p>
                      <a:pPr marL="228600" lvl="0" indent="-228600" algn="l">
                        <a:buFont typeface="+mj-lt"/>
                        <a:buAutoNum type="arabicPeriod"/>
                        <a:defRPr/>
                      </a:pPr>
                      <a:r>
                        <a:rPr lang="en-US" sz="900" kern="1200" dirty="0" smtClean="0">
                          <a:solidFill>
                            <a:schemeClr val="tx1"/>
                          </a:solidFill>
                          <a:latin typeface="+mn-lt"/>
                          <a:ea typeface="+mn-ea"/>
                          <a:cs typeface="+mn-cs"/>
                        </a:rPr>
                        <a:t>Top bottom halves of muffins with egg patty, chicken, roasted red pepper and muffin tops. </a:t>
                      </a:r>
                    </a:p>
                    <a:p>
                      <a:pPr marL="228600" lvl="0" indent="-228600" algn="l">
                        <a:buFont typeface="+mj-lt"/>
                        <a:buAutoNum type="arabicPeriod"/>
                        <a:defRPr/>
                      </a:pPr>
                      <a:r>
                        <a:rPr lang="en-US" sz="900" kern="1200" dirty="0" smtClean="0">
                          <a:solidFill>
                            <a:schemeClr val="tx1"/>
                          </a:solidFill>
                          <a:latin typeface="+mn-lt"/>
                          <a:ea typeface="+mn-ea"/>
                          <a:cs typeface="+mn-cs"/>
                        </a:rPr>
                        <a:t>Serve warm.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659017"/>
                  </a:ext>
                </a:extLst>
              </a:tr>
            </a:tbl>
          </a:graphicData>
        </a:graphic>
      </p:graphicFrame>
      <p:pic>
        <p:nvPicPr>
          <p:cNvPr id="8" name="Picture 7"/>
          <p:cNvPicPr/>
          <p:nvPr/>
        </p:nvPicPr>
        <p:blipFill>
          <a:blip r:embed="rId2"/>
          <a:stretch>
            <a:fillRect/>
          </a:stretch>
        </p:blipFill>
        <p:spPr>
          <a:xfrm>
            <a:off x="7049385" y="2772682"/>
            <a:ext cx="1813005" cy="311577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92" y="728627"/>
            <a:ext cx="4079081" cy="2718969"/>
          </a:xfrm>
          <a:prstGeom prst="rect">
            <a:avLst/>
          </a:prstGeom>
        </p:spPr>
      </p:pic>
      <p:sp>
        <p:nvSpPr>
          <p:cNvPr id="11" name="Rectangle 10"/>
          <p:cNvSpPr/>
          <p:nvPr/>
        </p:nvSpPr>
        <p:spPr>
          <a:xfrm>
            <a:off x="7049386" y="2772682"/>
            <a:ext cx="1813005" cy="31157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512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FI Corporate">
      <a:dk1>
        <a:srgbClr val="1F272C"/>
      </a:dk1>
      <a:lt1>
        <a:srgbClr val="FFFFFF"/>
      </a:lt1>
      <a:dk2>
        <a:srgbClr val="D31245"/>
      </a:dk2>
      <a:lt2>
        <a:srgbClr val="ABB0B8"/>
      </a:lt2>
      <a:accent1>
        <a:srgbClr val="444B54"/>
      </a:accent1>
      <a:accent2>
        <a:srgbClr val="D31245"/>
      </a:accent2>
      <a:accent3>
        <a:srgbClr val="024D71"/>
      </a:accent3>
      <a:accent4>
        <a:srgbClr val="F7A800"/>
      </a:accent4>
      <a:accent5>
        <a:srgbClr val="009BBB"/>
      </a:accent5>
      <a:accent6>
        <a:srgbClr val="009E57"/>
      </a:accent6>
      <a:hlink>
        <a:srgbClr val="3DDDFF"/>
      </a:hlink>
      <a:folHlink>
        <a:srgbClr val="782327"/>
      </a:folHlink>
    </a:clrScheme>
    <a:fontScheme name="MFI Corp 2019">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15339</TotalTime>
  <Words>1613</Words>
  <Application>Microsoft Office PowerPoint</Application>
  <PresentationFormat>On-screen Show (4:3)</PresentationFormat>
  <Paragraphs>248</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Rockwell</vt:lpstr>
      <vt:lpstr>Trebuchet MS</vt:lpstr>
      <vt:lpstr>Office Theme</vt:lpstr>
      <vt:lpstr>PowerPoint Presentation</vt:lpstr>
      <vt:lpstr>High Protein and Lower Sodium Recipes</vt:lpstr>
      <vt:lpstr>Product Solutions for Healthcare Operator Challenges Egg and Potato</vt:lpstr>
      <vt:lpstr>Egg Nutrition Snapshot</vt:lpstr>
      <vt:lpstr>Caramelized Onion, Potato and Feta Frittata</vt:lpstr>
      <vt:lpstr>Silver Dollar Protein Banana Pancakes</vt:lpstr>
      <vt:lpstr>Egg and Cheese Pita with Onion and Basil</vt:lpstr>
      <vt:lpstr>Grilled Cheese and Egg Melt</vt:lpstr>
      <vt:lpstr>Italian Egg White Breakfast Sandwich</vt:lpstr>
      <vt:lpstr>Healthy Potato, Braised Greens, &amp; Chicken Bake with High Protein Cheese Sauce</vt:lpstr>
    </vt:vector>
  </TitlesOfParts>
  <Company>Michael Foods,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MFI Total Value</dc:title>
  <dc:creator>Nissen, Josh H</dc:creator>
  <cp:lastModifiedBy>Patti, Vince A.</cp:lastModifiedBy>
  <cp:revision>144</cp:revision>
  <cp:lastPrinted>2019-11-21T17:27:30Z</cp:lastPrinted>
  <dcterms:created xsi:type="dcterms:W3CDTF">2018-10-30T11:19:43Z</dcterms:created>
  <dcterms:modified xsi:type="dcterms:W3CDTF">2020-05-19T17:05:53Z</dcterms:modified>
</cp:coreProperties>
</file>